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Override1.xml" ContentType="application/vnd.openxmlformats-officedocument.themeOverride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194" r:id="rId1"/>
  </p:sldMasterIdLst>
  <p:notesMasterIdLst>
    <p:notesMasterId r:id="rId46"/>
  </p:notesMasterIdLst>
  <p:handoutMasterIdLst>
    <p:handoutMasterId r:id="rId47"/>
  </p:handoutMasterIdLst>
  <p:sldIdLst>
    <p:sldId id="302" r:id="rId2"/>
    <p:sldId id="257" r:id="rId3"/>
    <p:sldId id="303" r:id="rId4"/>
    <p:sldId id="258" r:id="rId5"/>
    <p:sldId id="313" r:id="rId6"/>
    <p:sldId id="323" r:id="rId7"/>
    <p:sldId id="275" r:id="rId8"/>
    <p:sldId id="325" r:id="rId9"/>
    <p:sldId id="324" r:id="rId10"/>
    <p:sldId id="315" r:id="rId11"/>
    <p:sldId id="274" r:id="rId12"/>
    <p:sldId id="326" r:id="rId13"/>
    <p:sldId id="333" r:id="rId14"/>
    <p:sldId id="331" r:id="rId15"/>
    <p:sldId id="276" r:id="rId16"/>
    <p:sldId id="344" r:id="rId17"/>
    <p:sldId id="317" r:id="rId18"/>
    <p:sldId id="334" r:id="rId19"/>
    <p:sldId id="335" r:id="rId20"/>
    <p:sldId id="340" r:id="rId21"/>
    <p:sldId id="336" r:id="rId22"/>
    <p:sldId id="342" r:id="rId23"/>
    <p:sldId id="338" r:id="rId24"/>
    <p:sldId id="341" r:id="rId25"/>
    <p:sldId id="339" r:id="rId26"/>
    <p:sldId id="321" r:id="rId27"/>
    <p:sldId id="320" r:id="rId28"/>
    <p:sldId id="259" r:id="rId29"/>
    <p:sldId id="293" r:id="rId30"/>
    <p:sldId id="262" r:id="rId31"/>
    <p:sldId id="264" r:id="rId32"/>
    <p:sldId id="265" r:id="rId33"/>
    <p:sldId id="322" r:id="rId34"/>
    <p:sldId id="305" r:id="rId35"/>
    <p:sldId id="278" r:id="rId36"/>
    <p:sldId id="281" r:id="rId37"/>
    <p:sldId id="282" r:id="rId38"/>
    <p:sldId id="283" r:id="rId39"/>
    <p:sldId id="284" r:id="rId40"/>
    <p:sldId id="306" r:id="rId41"/>
    <p:sldId id="287" r:id="rId42"/>
    <p:sldId id="288" r:id="rId43"/>
    <p:sldId id="289" r:id="rId44"/>
    <p:sldId id="290" r:id="rId45"/>
  </p:sldIdLst>
  <p:sldSz cx="9144000" cy="6858000" type="screen4x3"/>
  <p:notesSz cx="6761163" cy="9942513"/>
  <p:defaultTextStyle>
    <a:defPPr>
      <a:defRPr lang="es-AR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042A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Estilo medio 2 - Énfasis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D27102A9-8310-4765-A935-A1911B00CA55}" styleName="Estilo claro 1 - Acento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00A15C55-8517-42AA-B614-E9B94910E393}" styleName="Estilo medio 2 - Énfasis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73" autoAdjust="0"/>
  </p:normalViewPr>
  <p:slideViewPr>
    <p:cSldViewPr>
      <p:cViewPr>
        <p:scale>
          <a:sx n="77" d="100"/>
          <a:sy n="77" d="100"/>
        </p:scale>
        <p:origin x="-1164" y="-4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handoutMaster" Target="handoutMasters/handoutMaster1.xml"/><Relationship Id="rId50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28938" cy="496888"/>
          </a:xfrm>
          <a:prstGeom prst="rect">
            <a:avLst/>
          </a:prstGeom>
        </p:spPr>
        <p:txBody>
          <a:bodyPr vert="horz" lIns="93025" tIns="46513" rIns="93025" bIns="46513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r>
              <a:rPr lang="es-AR"/>
              <a:t>Unidad Administradora de Proyectos - Sec. de Cs y Técnica- UNL</a:t>
            </a:r>
          </a:p>
        </p:txBody>
      </p:sp>
      <p:sp>
        <p:nvSpPr>
          <p:cNvPr id="3" name="2 Marcador de fecha"/>
          <p:cNvSpPr>
            <a:spLocks noGrp="1"/>
          </p:cNvSpPr>
          <p:nvPr>
            <p:ph type="dt" sz="quarter" idx="1"/>
          </p:nvPr>
        </p:nvSpPr>
        <p:spPr>
          <a:xfrm>
            <a:off x="3830638" y="0"/>
            <a:ext cx="2928937" cy="496888"/>
          </a:xfrm>
          <a:prstGeom prst="rect">
            <a:avLst/>
          </a:prstGeom>
        </p:spPr>
        <p:txBody>
          <a:bodyPr vert="horz" lIns="93025" tIns="46513" rIns="93025" bIns="46513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30C2BF3B-BAD5-4073-AAB1-6D81A937026A}" type="datetimeFigureOut">
              <a:rPr lang="es-AR"/>
              <a:pPr>
                <a:defRPr/>
              </a:pPr>
              <a:t>22/12/2017</a:t>
            </a:fld>
            <a:endParaRPr lang="es-AR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2"/>
          </p:nvPr>
        </p:nvSpPr>
        <p:spPr>
          <a:xfrm>
            <a:off x="0" y="9444038"/>
            <a:ext cx="2928938" cy="496887"/>
          </a:xfrm>
          <a:prstGeom prst="rect">
            <a:avLst/>
          </a:prstGeom>
        </p:spPr>
        <p:txBody>
          <a:bodyPr vert="horz" lIns="93025" tIns="46513" rIns="93025" bIns="46513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s-AR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3"/>
          </p:nvPr>
        </p:nvSpPr>
        <p:spPr>
          <a:xfrm>
            <a:off x="3830638" y="9444038"/>
            <a:ext cx="2928937" cy="496887"/>
          </a:xfrm>
          <a:prstGeom prst="rect">
            <a:avLst/>
          </a:prstGeom>
        </p:spPr>
        <p:txBody>
          <a:bodyPr vert="horz" wrap="square" lIns="93025" tIns="46513" rIns="93025" bIns="46513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Calibri" pitchFamily="34" charset="0"/>
              </a:defRPr>
            </a:lvl1pPr>
          </a:lstStyle>
          <a:p>
            <a:pPr>
              <a:defRPr/>
            </a:pPr>
            <a:fld id="{9B8FAD54-C92C-4D24-9541-2550F0E2F177}" type="slidenum">
              <a:rPr lang="es-AR" altLang="es-AR"/>
              <a:pPr>
                <a:defRPr/>
              </a:pPr>
              <a:t>‹Nº›</a:t>
            </a:fld>
            <a:endParaRPr lang="es-AR" altLang="es-AR"/>
          </a:p>
        </p:txBody>
      </p:sp>
    </p:spTree>
    <p:extLst>
      <p:ext uri="{BB962C8B-B14F-4D97-AF65-F5344CB8AC3E}">
        <p14:creationId xmlns:p14="http://schemas.microsoft.com/office/powerpoint/2010/main" val="1446921268"/>
      </p:ext>
    </p:extLst>
  </p:cSld>
  <p:clrMap bg1="lt1" tx1="dk1" bg2="lt2" tx2="dk2" accent1="accent1" accent2="accent2" accent3="accent3" accent4="accent4" accent5="accent5" accent6="accent6" hlink="hlink" folHlink="folHlink"/>
  <p:hf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28938" cy="496888"/>
          </a:xfrm>
          <a:prstGeom prst="rect">
            <a:avLst/>
          </a:prstGeom>
        </p:spPr>
        <p:txBody>
          <a:bodyPr vert="horz" lIns="93025" tIns="46513" rIns="93025" bIns="46513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r>
              <a:rPr lang="es-AR"/>
              <a:t>Unidad Administradora de Proyectos - Sec. de Cs y Técnica- UNL</a:t>
            </a:r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30638" y="0"/>
            <a:ext cx="2928937" cy="496888"/>
          </a:xfrm>
          <a:prstGeom prst="rect">
            <a:avLst/>
          </a:prstGeom>
        </p:spPr>
        <p:txBody>
          <a:bodyPr vert="horz" lIns="93025" tIns="46513" rIns="93025" bIns="46513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A700A7D7-1CC8-436E-934E-8A90AB0F6CB4}" type="datetimeFigureOut">
              <a:rPr lang="es-AR"/>
              <a:pPr>
                <a:defRPr/>
              </a:pPr>
              <a:t>22/12/2017</a:t>
            </a:fld>
            <a:endParaRPr lang="es-AR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895350" y="746125"/>
            <a:ext cx="4970463" cy="372903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025" tIns="46513" rIns="93025" bIns="46513" rtlCol="0" anchor="ctr"/>
          <a:lstStyle/>
          <a:p>
            <a:pPr lvl="0"/>
            <a:endParaRPr lang="es-AR" noProof="0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74688" y="4721225"/>
            <a:ext cx="5411787" cy="4475163"/>
          </a:xfrm>
          <a:prstGeom prst="rect">
            <a:avLst/>
          </a:prstGeom>
        </p:spPr>
        <p:txBody>
          <a:bodyPr vert="horz" lIns="93025" tIns="46513" rIns="93025" bIns="46513" rtlCol="0">
            <a:normAutofit/>
          </a:bodyPr>
          <a:lstStyle/>
          <a:p>
            <a:pPr lvl="0"/>
            <a:r>
              <a:rPr lang="es-ES" noProof="0" smtClean="0"/>
              <a:t>Haga clic para modificar el estilo de texto del patrón</a:t>
            </a:r>
          </a:p>
          <a:p>
            <a:pPr lvl="1"/>
            <a:r>
              <a:rPr lang="es-ES" noProof="0" smtClean="0"/>
              <a:t>Segundo nivel</a:t>
            </a:r>
          </a:p>
          <a:p>
            <a:pPr lvl="2"/>
            <a:r>
              <a:rPr lang="es-ES" noProof="0" smtClean="0"/>
              <a:t>Tercer nivel</a:t>
            </a:r>
          </a:p>
          <a:p>
            <a:pPr lvl="3"/>
            <a:r>
              <a:rPr lang="es-ES" noProof="0" smtClean="0"/>
              <a:t>Cuarto nivel</a:t>
            </a:r>
          </a:p>
          <a:p>
            <a:pPr lvl="4"/>
            <a:r>
              <a:rPr lang="es-ES" noProof="0" smtClean="0"/>
              <a:t>Quinto nivel</a:t>
            </a:r>
            <a:endParaRPr lang="es-AR" noProof="0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9444038"/>
            <a:ext cx="2928938" cy="496887"/>
          </a:xfrm>
          <a:prstGeom prst="rect">
            <a:avLst/>
          </a:prstGeom>
        </p:spPr>
        <p:txBody>
          <a:bodyPr vert="horz" lIns="93025" tIns="46513" rIns="93025" bIns="46513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s-AR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30638" y="9444038"/>
            <a:ext cx="2928937" cy="496887"/>
          </a:xfrm>
          <a:prstGeom prst="rect">
            <a:avLst/>
          </a:prstGeom>
        </p:spPr>
        <p:txBody>
          <a:bodyPr vert="horz" wrap="square" lIns="93025" tIns="46513" rIns="93025" bIns="46513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Calibri" pitchFamily="34" charset="0"/>
              </a:defRPr>
            </a:lvl1pPr>
          </a:lstStyle>
          <a:p>
            <a:pPr>
              <a:defRPr/>
            </a:pPr>
            <a:fld id="{67A40C3B-044A-4886-85E5-D59FEDCBFD74}" type="slidenum">
              <a:rPr lang="es-AR" altLang="es-AR"/>
              <a:pPr>
                <a:defRPr/>
              </a:pPr>
              <a:t>‹Nº›</a:t>
            </a:fld>
            <a:endParaRPr lang="es-AR" altLang="es-AR"/>
          </a:p>
        </p:txBody>
      </p:sp>
    </p:spTree>
    <p:extLst>
      <p:ext uri="{BB962C8B-B14F-4D97-AF65-F5344CB8AC3E}">
        <p14:creationId xmlns:p14="http://schemas.microsoft.com/office/powerpoint/2010/main" val="1346381263"/>
      </p:ext>
    </p:extLst>
  </p:cSld>
  <p:clrMap bg1="lt1" tx1="dk1" bg2="lt2" tx2="dk2" accent1="accent1" accent2="accent2" accent3="accent3" accent4="accent4" accent5="accent5" accent6="accent6" hlink="hlink" folHlink="folHlink"/>
  <p:hf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4275" name="2 Marcador de notas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s-AR" altLang="es-AR" smtClean="0"/>
          </a:p>
        </p:txBody>
      </p:sp>
      <p:sp>
        <p:nvSpPr>
          <p:cNvPr id="4" name="3 Marcador de encabezado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pPr>
              <a:defRPr/>
            </a:pPr>
            <a:r>
              <a:rPr lang="es-AR" dirty="0" smtClean="0"/>
              <a:t>Unidad Administradora de Proyectos - Sec. de Cs y Técnica- UNL</a:t>
            </a:r>
            <a:endParaRPr lang="es-AR" dirty="0"/>
          </a:p>
        </p:txBody>
      </p:sp>
      <p:sp>
        <p:nvSpPr>
          <p:cNvPr id="54277" name="4 Marcador de número de diapositiva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3B252491-6219-4796-80FC-B4385C76E5D0}" type="slidenum">
              <a:rPr lang="es-AR" altLang="es-AR" smtClean="0"/>
              <a:pPr/>
              <a:t>1</a:t>
            </a:fld>
            <a:endParaRPr lang="es-AR" altLang="es-AR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5779" name="2 Marcador de notas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s-ES" altLang="es-AR" smtClean="0"/>
          </a:p>
        </p:txBody>
      </p:sp>
      <p:sp>
        <p:nvSpPr>
          <p:cNvPr id="67587" name="3 Marcador de encabezado"/>
          <p:cNvSpPr>
            <a:spLocks noGrp="1"/>
          </p:cNvSpPr>
          <p:nvPr>
            <p:ph type="hdr" sz="quarter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s-AR">
                <a:cs typeface="Arial" charset="0"/>
              </a:rPr>
              <a:t>Unidad Administradora de Proyectos - Sec. de Cs y Técnica- UNL</a:t>
            </a:r>
          </a:p>
        </p:txBody>
      </p:sp>
      <p:sp>
        <p:nvSpPr>
          <p:cNvPr id="75781" name="4 Marcador de número de diapositiva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C0F37074-36A2-41F9-BA59-341292BD25DD}" type="slidenum">
              <a:rPr lang="es-AR" altLang="es-AR" smtClean="0"/>
              <a:pPr/>
              <a:t>16</a:t>
            </a:fld>
            <a:endParaRPr lang="es-AR" altLang="es-AR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4755" name="2 Marcador de notas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s-AR" altLang="es-AR" smtClean="0"/>
          </a:p>
        </p:txBody>
      </p:sp>
      <p:sp>
        <p:nvSpPr>
          <p:cNvPr id="4" name="3 Marcador de encabezado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pPr>
              <a:defRPr/>
            </a:pPr>
            <a:r>
              <a:rPr lang="es-AR" smtClean="0"/>
              <a:t>Unidad Administradora de Proyectos - Sec. de Cs y Técnica- UNL</a:t>
            </a:r>
            <a:endParaRPr lang="es-AR"/>
          </a:p>
        </p:txBody>
      </p:sp>
      <p:sp>
        <p:nvSpPr>
          <p:cNvPr id="74757" name="4 Marcador de número de diapositiva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2452CE0E-0E6A-4A53-B78C-747658A73AAF}" type="slidenum">
              <a:rPr lang="es-AR" altLang="es-AR" smtClean="0"/>
              <a:pPr/>
              <a:t>17</a:t>
            </a:fld>
            <a:endParaRPr lang="es-AR" altLang="es-AR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6803" name="2 Marcador de notas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s-ES" altLang="es-AR" smtClean="0"/>
          </a:p>
        </p:txBody>
      </p:sp>
      <p:sp>
        <p:nvSpPr>
          <p:cNvPr id="2" name="3 Marcador de encabezado"/>
          <p:cNvSpPr>
            <a:spLocks noGrp="1"/>
          </p:cNvSpPr>
          <p:nvPr>
            <p:ph type="hdr" sz="quarter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s-AR">
                <a:cs typeface="Arial" charset="0"/>
              </a:rPr>
              <a:t>Unidad Administradora de Proyectos - Sec. de Cs y Técnica- UNL</a:t>
            </a:r>
          </a:p>
        </p:txBody>
      </p:sp>
      <p:sp>
        <p:nvSpPr>
          <p:cNvPr id="76805" name="4 Marcador de número de diapositiva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C2567BC4-BFB9-4443-9DD3-653C53066381}" type="slidenum">
              <a:rPr lang="es-AR" altLang="es-AR" smtClean="0"/>
              <a:pPr/>
              <a:t>18</a:t>
            </a:fld>
            <a:endParaRPr lang="es-AR" altLang="es-AR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7827" name="2 Marcador de notas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s-ES" altLang="es-AR" smtClean="0"/>
          </a:p>
        </p:txBody>
      </p:sp>
      <p:sp>
        <p:nvSpPr>
          <p:cNvPr id="71683" name="3 Marcador de encabezado"/>
          <p:cNvSpPr>
            <a:spLocks noGrp="1"/>
          </p:cNvSpPr>
          <p:nvPr>
            <p:ph type="hdr" sz="quarter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s-AR">
                <a:cs typeface="Arial" charset="0"/>
              </a:rPr>
              <a:t>Unidad Administradora de Proyectos - Sec. de Cs y Técnica- UNL</a:t>
            </a:r>
          </a:p>
        </p:txBody>
      </p:sp>
      <p:sp>
        <p:nvSpPr>
          <p:cNvPr id="77829" name="4 Marcador de número de diapositiva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95C2326D-446C-4B3C-8763-CDD1ADFB7C08}" type="slidenum">
              <a:rPr lang="es-AR" altLang="es-AR" smtClean="0"/>
              <a:pPr/>
              <a:t>21</a:t>
            </a:fld>
            <a:endParaRPr lang="es-AR" altLang="es-AR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8851" name="2 Marcador de notas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s-AR" altLang="es-AR" smtClean="0"/>
          </a:p>
        </p:txBody>
      </p:sp>
      <p:sp>
        <p:nvSpPr>
          <p:cNvPr id="4" name="3 Marcador de encabezado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pPr>
              <a:defRPr/>
            </a:pPr>
            <a:r>
              <a:rPr lang="es-AR" smtClean="0"/>
              <a:t>Unidad Administradora de Proyectos - Sec. de Cs y Técnica- UNL</a:t>
            </a:r>
            <a:endParaRPr lang="es-AR"/>
          </a:p>
        </p:txBody>
      </p:sp>
      <p:sp>
        <p:nvSpPr>
          <p:cNvPr id="78853" name="4 Marcador de número de diapositiva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98A14195-2C16-40DD-8AEB-E82EE6E28571}" type="slidenum">
              <a:rPr lang="es-AR" altLang="es-AR" smtClean="0"/>
              <a:pPr/>
              <a:t>23</a:t>
            </a:fld>
            <a:endParaRPr lang="es-AR" altLang="es-AR" smtClean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9875" name="2 Marcador de notas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s-AR" altLang="es-AR" smtClean="0"/>
          </a:p>
        </p:txBody>
      </p:sp>
      <p:sp>
        <p:nvSpPr>
          <p:cNvPr id="4" name="3 Marcador de encabezado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pPr>
              <a:defRPr/>
            </a:pPr>
            <a:r>
              <a:rPr lang="es-AR" smtClean="0"/>
              <a:t>Unidad Administradora de Proyectos - Sec. de Cs y Técnica- UNL</a:t>
            </a:r>
            <a:endParaRPr lang="es-AR"/>
          </a:p>
        </p:txBody>
      </p:sp>
      <p:sp>
        <p:nvSpPr>
          <p:cNvPr id="79877" name="4 Marcador de número de diapositiva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4F851D03-1147-48A3-8FE9-55C456EF3022}" type="slidenum">
              <a:rPr lang="es-AR" altLang="es-AR" smtClean="0"/>
              <a:pPr/>
              <a:t>25</a:t>
            </a:fld>
            <a:endParaRPr lang="es-AR" altLang="es-AR" smtClean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9395" name="2 Marcador de notas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s-ES" altLang="es-AR" smtClean="0"/>
          </a:p>
        </p:txBody>
      </p:sp>
      <p:sp>
        <p:nvSpPr>
          <p:cNvPr id="22531" name="3 Marcador de encabezado"/>
          <p:cNvSpPr>
            <a:spLocks noGrp="1"/>
          </p:cNvSpPr>
          <p:nvPr>
            <p:ph type="hdr" sz="quarter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s-AR" dirty="0">
                <a:cs typeface="Arial" charset="0"/>
              </a:rPr>
              <a:t>Unidad Administradora de Proyectos - Sec. de Cs y Técnica- UNL</a:t>
            </a:r>
          </a:p>
        </p:txBody>
      </p:sp>
      <p:sp>
        <p:nvSpPr>
          <p:cNvPr id="59397" name="4 Marcador de número de diapositiva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A68D420F-084D-49B6-A637-574C65779624}" type="slidenum">
              <a:rPr lang="es-AR" altLang="es-AR" smtClean="0"/>
              <a:pPr/>
              <a:t>28</a:t>
            </a:fld>
            <a:endParaRPr lang="es-AR" altLang="es-AR" smtClean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0419" name="2 Marcador de notas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s-AR" altLang="es-AR" smtClean="0"/>
          </a:p>
        </p:txBody>
      </p:sp>
      <p:sp>
        <p:nvSpPr>
          <p:cNvPr id="4" name="3 Marcador de encabezado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pPr>
              <a:defRPr/>
            </a:pPr>
            <a:r>
              <a:rPr lang="es-AR" dirty="0" smtClean="0"/>
              <a:t>Unidad Administradora de Proyectos - Sec. de Cs y Técnica- UNL</a:t>
            </a:r>
            <a:endParaRPr lang="es-AR" dirty="0"/>
          </a:p>
        </p:txBody>
      </p:sp>
      <p:sp>
        <p:nvSpPr>
          <p:cNvPr id="60421" name="4 Marcador de número de diapositiva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F9A90EF2-9A6D-4CA7-9C3D-1E5025021458}" type="slidenum">
              <a:rPr lang="es-AR" altLang="es-AR" smtClean="0"/>
              <a:pPr/>
              <a:t>29</a:t>
            </a:fld>
            <a:endParaRPr lang="es-AR" altLang="es-AR" smtClean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1443" name="2 Marcador de notas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s-ES" altLang="es-AR" smtClean="0"/>
          </a:p>
        </p:txBody>
      </p:sp>
      <p:sp>
        <p:nvSpPr>
          <p:cNvPr id="24579" name="3 Marcador de encabezado"/>
          <p:cNvSpPr>
            <a:spLocks noGrp="1"/>
          </p:cNvSpPr>
          <p:nvPr>
            <p:ph type="hdr" sz="quarter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s-AR" dirty="0">
                <a:cs typeface="Arial" charset="0"/>
              </a:rPr>
              <a:t>Unidad Administradora de Proyectos - Sec. de Cs y Técnica- UNL</a:t>
            </a:r>
          </a:p>
        </p:txBody>
      </p:sp>
      <p:sp>
        <p:nvSpPr>
          <p:cNvPr id="61445" name="4 Marcador de número de diapositiva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FE7DD9C1-EFBD-487D-BEB2-EADE3FB2ED49}" type="slidenum">
              <a:rPr lang="es-AR" altLang="es-AR" smtClean="0"/>
              <a:pPr/>
              <a:t>30</a:t>
            </a:fld>
            <a:endParaRPr lang="es-AR" altLang="es-AR" smtClean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2467" name="2 Marcador de notas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s-ES" altLang="es-AR" smtClean="0"/>
          </a:p>
        </p:txBody>
      </p:sp>
      <p:sp>
        <p:nvSpPr>
          <p:cNvPr id="28675" name="3 Marcador de encabezado"/>
          <p:cNvSpPr>
            <a:spLocks noGrp="1"/>
          </p:cNvSpPr>
          <p:nvPr>
            <p:ph type="hdr" sz="quarter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s-AR" dirty="0">
                <a:cs typeface="Arial" charset="0"/>
              </a:rPr>
              <a:t>Unidad Administradora de Proyectos - Sec. de Cs y Técnica- UNL</a:t>
            </a:r>
          </a:p>
        </p:txBody>
      </p:sp>
      <p:sp>
        <p:nvSpPr>
          <p:cNvPr id="62469" name="4 Marcador de número de diapositiva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3A1E8D72-D11A-46CE-90A1-83EC459E0DD3}" type="slidenum">
              <a:rPr lang="es-AR" altLang="es-AR" smtClean="0"/>
              <a:pPr/>
              <a:t>31</a:t>
            </a:fld>
            <a:endParaRPr lang="es-AR" altLang="es-AR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5299" name="2 Marcador de notas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s-ES" altLang="es-AR" smtClean="0"/>
          </a:p>
        </p:txBody>
      </p:sp>
      <p:sp>
        <p:nvSpPr>
          <p:cNvPr id="18435" name="3 Marcador de encabezado"/>
          <p:cNvSpPr>
            <a:spLocks noGrp="1"/>
          </p:cNvSpPr>
          <p:nvPr>
            <p:ph type="hdr" sz="quarter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s-AR" dirty="0">
                <a:cs typeface="Arial" charset="0"/>
              </a:rPr>
              <a:t>Unidad Administradora de Proyectos - Sec. de Cs y Técnica- UNL</a:t>
            </a:r>
          </a:p>
        </p:txBody>
      </p:sp>
      <p:sp>
        <p:nvSpPr>
          <p:cNvPr id="55301" name="4 Marcador de número de diapositiva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6008CAC5-68C7-415D-B30A-E484F8353853}" type="slidenum">
              <a:rPr lang="es-AR" altLang="es-AR" smtClean="0"/>
              <a:pPr/>
              <a:t>2</a:t>
            </a:fld>
            <a:endParaRPr lang="es-AR" altLang="es-AR" smtClean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3491" name="2 Marcador de notas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s-ES" altLang="es-AR" smtClean="0"/>
          </a:p>
        </p:txBody>
      </p:sp>
      <p:sp>
        <p:nvSpPr>
          <p:cNvPr id="30723" name="3 Marcador de encabezado"/>
          <p:cNvSpPr>
            <a:spLocks noGrp="1"/>
          </p:cNvSpPr>
          <p:nvPr>
            <p:ph type="hdr" sz="quarter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s-AR" dirty="0">
                <a:cs typeface="Arial" charset="0"/>
              </a:rPr>
              <a:t>Unidad Administradora de Proyectos - Sec. de Cs y Técnica- UNL</a:t>
            </a:r>
          </a:p>
        </p:txBody>
      </p:sp>
      <p:sp>
        <p:nvSpPr>
          <p:cNvPr id="63493" name="4 Marcador de número de diapositiva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7D134370-CCAA-42F4-9432-06E7FD3E0E8A}" type="slidenum">
              <a:rPr lang="es-AR" altLang="es-AR" smtClean="0"/>
              <a:pPr/>
              <a:t>32</a:t>
            </a:fld>
            <a:endParaRPr lang="es-AR" altLang="es-AR" smtClean="0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4515" name="2 Marcador de notas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s-AR" altLang="es-AR" smtClean="0"/>
          </a:p>
        </p:txBody>
      </p:sp>
      <p:sp>
        <p:nvSpPr>
          <p:cNvPr id="4" name="3 Marcador de encabezado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pPr>
              <a:defRPr/>
            </a:pPr>
            <a:r>
              <a:rPr lang="es-AR" smtClean="0"/>
              <a:t>Unidad Administradora de Proyectos - Sec. de Cs y Técnica- UNL</a:t>
            </a:r>
            <a:endParaRPr lang="es-AR"/>
          </a:p>
        </p:txBody>
      </p:sp>
      <p:sp>
        <p:nvSpPr>
          <p:cNvPr id="64517" name="4 Marcador de número de diapositiva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26B6E010-C238-4403-9778-EC8F7FA9C718}" type="slidenum">
              <a:rPr lang="es-AR" altLang="es-AR" smtClean="0"/>
              <a:pPr/>
              <a:t>34</a:t>
            </a:fld>
            <a:endParaRPr lang="es-AR" altLang="es-AR" smtClean="0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8611" name="2 Marcador de notas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s-ES" altLang="es-AR" smtClean="0"/>
          </a:p>
        </p:txBody>
      </p:sp>
      <p:sp>
        <p:nvSpPr>
          <p:cNvPr id="51203" name="3 Marcador de encabezado"/>
          <p:cNvSpPr>
            <a:spLocks noGrp="1"/>
          </p:cNvSpPr>
          <p:nvPr>
            <p:ph type="hdr" sz="quarter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s-AR">
                <a:cs typeface="Arial" charset="0"/>
              </a:rPr>
              <a:t>Unidad Administradora de Proyectos - Sec. de Cs y Técnica- UNL</a:t>
            </a:r>
          </a:p>
        </p:txBody>
      </p:sp>
      <p:sp>
        <p:nvSpPr>
          <p:cNvPr id="68613" name="4 Marcador de número de diapositiva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3C6A4D66-9096-4C32-A8D2-F618118024B0}" type="slidenum">
              <a:rPr lang="es-AR" altLang="es-AR" smtClean="0"/>
              <a:pPr/>
              <a:t>35</a:t>
            </a:fld>
            <a:endParaRPr lang="es-AR" altLang="es-AR" smtClean="0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9635" name="2 Marcador de notas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s-ES" altLang="es-AR" smtClean="0"/>
          </a:p>
        </p:txBody>
      </p:sp>
      <p:sp>
        <p:nvSpPr>
          <p:cNvPr id="2" name="3 Marcador de encabezado"/>
          <p:cNvSpPr>
            <a:spLocks noGrp="1"/>
          </p:cNvSpPr>
          <p:nvPr>
            <p:ph type="hdr" sz="quarter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s-AR">
                <a:cs typeface="Arial" charset="0"/>
              </a:rPr>
              <a:t>Unidad Administradora de Proyectos - Sec. de Cs y Técnica- UNL</a:t>
            </a:r>
          </a:p>
        </p:txBody>
      </p:sp>
      <p:sp>
        <p:nvSpPr>
          <p:cNvPr id="69637" name="4 Marcador de número de diapositiva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2EA2AD53-6A54-42C4-996C-C5E3A2E823C4}" type="slidenum">
              <a:rPr lang="es-AR" altLang="es-AR" smtClean="0"/>
              <a:pPr/>
              <a:t>36</a:t>
            </a:fld>
            <a:endParaRPr lang="es-AR" altLang="es-AR" smtClean="0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0659" name="2 Marcador de notas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s-ES" altLang="es-AR" smtClean="0"/>
          </a:p>
        </p:txBody>
      </p:sp>
      <p:sp>
        <p:nvSpPr>
          <p:cNvPr id="59395" name="3 Marcador de encabezado"/>
          <p:cNvSpPr>
            <a:spLocks noGrp="1"/>
          </p:cNvSpPr>
          <p:nvPr>
            <p:ph type="hdr" sz="quarter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s-AR">
                <a:cs typeface="Arial" charset="0"/>
              </a:rPr>
              <a:t>Unidad Administradora de Proyectos - Sec. de Cs y Técnica- UNL</a:t>
            </a:r>
          </a:p>
        </p:txBody>
      </p:sp>
      <p:sp>
        <p:nvSpPr>
          <p:cNvPr id="70661" name="4 Marcador de número de diapositiva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341A6841-BA3D-4B26-9ABD-DDFACA6932E2}" type="slidenum">
              <a:rPr lang="es-AR" altLang="es-AR" smtClean="0"/>
              <a:pPr/>
              <a:t>37</a:t>
            </a:fld>
            <a:endParaRPr lang="es-AR" altLang="es-AR" smtClean="0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1683" name="2 Marcador de notas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s-ES" altLang="es-AR" smtClean="0"/>
          </a:p>
        </p:txBody>
      </p:sp>
      <p:sp>
        <p:nvSpPr>
          <p:cNvPr id="61443" name="3 Marcador de encabezado"/>
          <p:cNvSpPr>
            <a:spLocks noGrp="1"/>
          </p:cNvSpPr>
          <p:nvPr>
            <p:ph type="hdr" sz="quarter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s-AR">
                <a:cs typeface="Arial" charset="0"/>
              </a:rPr>
              <a:t>Unidad Administradora de Proyectos - Sec. de Cs y Técnica- UNL</a:t>
            </a:r>
          </a:p>
        </p:txBody>
      </p:sp>
      <p:sp>
        <p:nvSpPr>
          <p:cNvPr id="71685" name="4 Marcador de número de diapositiva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F384C122-3BD6-4405-B936-CA69D2400F34}" type="slidenum">
              <a:rPr lang="es-AR" altLang="es-AR" smtClean="0"/>
              <a:pPr/>
              <a:t>38</a:t>
            </a:fld>
            <a:endParaRPr lang="es-AR" altLang="es-AR" smtClean="0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2707" name="2 Marcador de notas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s-ES" altLang="es-AR" smtClean="0"/>
          </a:p>
        </p:txBody>
      </p:sp>
      <p:sp>
        <p:nvSpPr>
          <p:cNvPr id="63491" name="3 Marcador de encabezado"/>
          <p:cNvSpPr>
            <a:spLocks noGrp="1"/>
          </p:cNvSpPr>
          <p:nvPr>
            <p:ph type="hdr" sz="quarter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s-AR">
                <a:cs typeface="Arial" charset="0"/>
              </a:rPr>
              <a:t>Unidad Administradora de Proyectos - Sec. de Cs y Técnica- UNL</a:t>
            </a:r>
          </a:p>
        </p:txBody>
      </p:sp>
      <p:sp>
        <p:nvSpPr>
          <p:cNvPr id="72709" name="4 Marcador de número de diapositiva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4A9EF639-900F-4D08-B670-5CAFE5861E5A}" type="slidenum">
              <a:rPr lang="es-AR" altLang="es-AR" smtClean="0"/>
              <a:pPr/>
              <a:t>39</a:t>
            </a:fld>
            <a:endParaRPr lang="es-AR" altLang="es-AR" smtClean="0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0899" name="2 Marcador de notas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s-AR" altLang="es-AR" smtClean="0"/>
          </a:p>
        </p:txBody>
      </p:sp>
      <p:sp>
        <p:nvSpPr>
          <p:cNvPr id="4" name="3 Marcador de encabezado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pPr>
              <a:defRPr/>
            </a:pPr>
            <a:r>
              <a:rPr lang="es-AR" smtClean="0"/>
              <a:t>Unidad Administradora de Proyectos - Sec. de Cs y Técnica- UNL</a:t>
            </a:r>
            <a:endParaRPr lang="es-AR"/>
          </a:p>
        </p:txBody>
      </p:sp>
      <p:sp>
        <p:nvSpPr>
          <p:cNvPr id="80901" name="4 Marcador de número de diapositiva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EED7C15B-9993-464D-BE5A-2E072465DF7F}" type="slidenum">
              <a:rPr lang="es-AR" altLang="es-AR" smtClean="0"/>
              <a:pPr/>
              <a:t>40</a:t>
            </a:fld>
            <a:endParaRPr lang="es-AR" altLang="es-AR" smtClean="0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1923" name="2 Marcador de notas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s-ES" altLang="es-AR" smtClean="0"/>
          </a:p>
        </p:txBody>
      </p:sp>
      <p:sp>
        <p:nvSpPr>
          <p:cNvPr id="2" name="3 Marcador de encabezado"/>
          <p:cNvSpPr>
            <a:spLocks noGrp="1"/>
          </p:cNvSpPr>
          <p:nvPr>
            <p:ph type="hdr" sz="quarter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s-AR">
                <a:cs typeface="Arial" charset="0"/>
              </a:rPr>
              <a:t>Unidad Administradora de Proyectos - Sec. de Cs y Técnica- UNL</a:t>
            </a:r>
          </a:p>
        </p:txBody>
      </p:sp>
      <p:sp>
        <p:nvSpPr>
          <p:cNvPr id="81925" name="4 Marcador de número de diapositiva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C0A6243B-5C41-4E91-B674-348F37C9B1F8}" type="slidenum">
              <a:rPr lang="es-AR" altLang="es-AR" smtClean="0"/>
              <a:pPr/>
              <a:t>41</a:t>
            </a:fld>
            <a:endParaRPr lang="es-AR" altLang="es-AR" smtClean="0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2947" name="2 Marcador de notas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s-ES" altLang="es-AR" smtClean="0"/>
          </a:p>
        </p:txBody>
      </p:sp>
      <p:sp>
        <p:nvSpPr>
          <p:cNvPr id="2" name="3 Marcador de encabezado"/>
          <p:cNvSpPr>
            <a:spLocks noGrp="1"/>
          </p:cNvSpPr>
          <p:nvPr>
            <p:ph type="hdr" sz="quarter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s-AR">
                <a:cs typeface="Arial" charset="0"/>
              </a:rPr>
              <a:t>Unidad Administradora de Proyectos - Sec. de Cs y Técnica- UNL</a:t>
            </a:r>
          </a:p>
        </p:txBody>
      </p:sp>
      <p:sp>
        <p:nvSpPr>
          <p:cNvPr id="82949" name="4 Marcador de número de diapositiva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B0A9983B-0086-4C69-870F-C9849B7B89D7}" type="slidenum">
              <a:rPr lang="es-AR" altLang="es-AR" smtClean="0"/>
              <a:pPr/>
              <a:t>42</a:t>
            </a:fld>
            <a:endParaRPr lang="es-AR" altLang="es-AR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6323" name="2 Marcador de notas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s-AR" altLang="es-AR" smtClean="0"/>
          </a:p>
        </p:txBody>
      </p:sp>
      <p:sp>
        <p:nvSpPr>
          <p:cNvPr id="4" name="3 Marcador de encabezado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pPr>
              <a:defRPr/>
            </a:pPr>
            <a:r>
              <a:rPr lang="es-AR" smtClean="0"/>
              <a:t>Unidad Administradora de Proyectos - Sec. de Cs y Técnica- UNL</a:t>
            </a:r>
            <a:endParaRPr lang="es-AR"/>
          </a:p>
        </p:txBody>
      </p:sp>
      <p:sp>
        <p:nvSpPr>
          <p:cNvPr id="56325" name="4 Marcador de número de diapositiva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9D95EBDE-93AF-46C7-9070-63FB125AC39E}" type="slidenum">
              <a:rPr lang="es-AR" altLang="es-AR" smtClean="0"/>
              <a:pPr/>
              <a:t>3</a:t>
            </a:fld>
            <a:endParaRPr lang="es-AR" altLang="es-AR" smtClean="0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3971" name="2 Marcador de notas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s-ES" altLang="es-AR" smtClean="0"/>
          </a:p>
        </p:txBody>
      </p:sp>
      <p:sp>
        <p:nvSpPr>
          <p:cNvPr id="77827" name="3 Marcador de encabezado"/>
          <p:cNvSpPr>
            <a:spLocks noGrp="1"/>
          </p:cNvSpPr>
          <p:nvPr>
            <p:ph type="hdr" sz="quarter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s-AR">
                <a:cs typeface="Arial" charset="0"/>
              </a:rPr>
              <a:t>Unidad Administradora de Proyectos - Sec. de Cs y Técnica- UNL</a:t>
            </a:r>
          </a:p>
        </p:txBody>
      </p:sp>
      <p:sp>
        <p:nvSpPr>
          <p:cNvPr id="83973" name="4 Marcador de número de diapositiva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34274431-CA74-406E-85E1-D836ED4095A9}" type="slidenum">
              <a:rPr lang="es-AR" altLang="es-AR" smtClean="0"/>
              <a:pPr/>
              <a:t>43</a:t>
            </a:fld>
            <a:endParaRPr lang="es-AR" altLang="es-AR" smtClean="0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4995" name="2 Marcador de notas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s-ES" altLang="es-AR" smtClean="0"/>
          </a:p>
        </p:txBody>
      </p:sp>
      <p:sp>
        <p:nvSpPr>
          <p:cNvPr id="2" name="3 Marcador de encabezado"/>
          <p:cNvSpPr>
            <a:spLocks noGrp="1"/>
          </p:cNvSpPr>
          <p:nvPr>
            <p:ph type="hdr" sz="quarter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s-AR">
                <a:cs typeface="Arial" charset="0"/>
              </a:rPr>
              <a:t>Unidad Administradora de Proyectos - Sec. de Cs y Técnica- UNL</a:t>
            </a:r>
          </a:p>
        </p:txBody>
      </p:sp>
      <p:sp>
        <p:nvSpPr>
          <p:cNvPr id="84997" name="4 Marcador de número de diapositiva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C42EB168-256E-4911-A9DA-08D6033FAC63}" type="slidenum">
              <a:rPr lang="es-AR" altLang="es-AR" smtClean="0"/>
              <a:pPr/>
              <a:t>44</a:t>
            </a:fld>
            <a:endParaRPr lang="es-AR" altLang="es-AR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7347" name="2 Marcador de notas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s-ES" altLang="es-AR" smtClean="0"/>
          </a:p>
        </p:txBody>
      </p:sp>
      <p:sp>
        <p:nvSpPr>
          <p:cNvPr id="20483" name="3 Marcador de encabezado"/>
          <p:cNvSpPr>
            <a:spLocks noGrp="1"/>
          </p:cNvSpPr>
          <p:nvPr>
            <p:ph type="hdr" sz="quarter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s-AR" dirty="0">
                <a:cs typeface="Arial" charset="0"/>
              </a:rPr>
              <a:t>Unidad Administradora de Proyectos - Sec. de Cs y Técnica- UNL</a:t>
            </a:r>
          </a:p>
        </p:txBody>
      </p:sp>
      <p:sp>
        <p:nvSpPr>
          <p:cNvPr id="57349" name="4 Marcador de número de diapositiva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30FA0D91-7BFE-46C5-B204-9F93521800EE}" type="slidenum">
              <a:rPr lang="es-AR" altLang="es-AR" smtClean="0"/>
              <a:pPr/>
              <a:t>4</a:t>
            </a:fld>
            <a:endParaRPr lang="es-AR" altLang="es-AR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8371" name="2 Marcador de notas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s-AR" altLang="es-AR" smtClean="0"/>
          </a:p>
        </p:txBody>
      </p:sp>
      <p:sp>
        <p:nvSpPr>
          <p:cNvPr id="4" name="3 Marcador de encabezado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pPr>
              <a:defRPr/>
            </a:pPr>
            <a:r>
              <a:rPr lang="es-AR" smtClean="0"/>
              <a:t>Unidad Administradora de Proyectos - Sec. de Cs y Técnica- UNL</a:t>
            </a:r>
            <a:endParaRPr lang="es-AR"/>
          </a:p>
        </p:txBody>
      </p:sp>
      <p:sp>
        <p:nvSpPr>
          <p:cNvPr id="58373" name="4 Marcador de número de diapositiva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4A868159-734D-4804-9B57-BA2469F7BB84}" type="slidenum">
              <a:rPr lang="es-AR" altLang="es-AR" smtClean="0"/>
              <a:pPr/>
              <a:t>5</a:t>
            </a:fld>
            <a:endParaRPr lang="es-AR" altLang="es-AR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7587" name="2 Marcador de notas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s-ES" altLang="es-AR" smtClean="0"/>
          </a:p>
        </p:txBody>
      </p:sp>
      <p:sp>
        <p:nvSpPr>
          <p:cNvPr id="49155" name="3 Marcador de encabezado"/>
          <p:cNvSpPr>
            <a:spLocks noGrp="1"/>
          </p:cNvSpPr>
          <p:nvPr>
            <p:ph type="hdr" sz="quarter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s-AR">
                <a:cs typeface="Arial" charset="0"/>
              </a:rPr>
              <a:t>Unidad Administradora de Proyectos - Sec. de Cs y Técnica- UNL</a:t>
            </a:r>
          </a:p>
        </p:txBody>
      </p:sp>
      <p:sp>
        <p:nvSpPr>
          <p:cNvPr id="67589" name="4 Marcador de número de diapositiva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BE338EF5-1A3F-4342-A3ED-2552C5FF0C9D}" type="slidenum">
              <a:rPr lang="es-AR" altLang="es-AR" smtClean="0"/>
              <a:pPr/>
              <a:t>7</a:t>
            </a:fld>
            <a:endParaRPr lang="es-AR" altLang="es-AR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5539" name="2 Marcador de notas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s-AR" altLang="es-AR" smtClean="0"/>
          </a:p>
        </p:txBody>
      </p:sp>
      <p:sp>
        <p:nvSpPr>
          <p:cNvPr id="4" name="3 Marcador de encabezado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pPr>
              <a:defRPr/>
            </a:pPr>
            <a:r>
              <a:rPr lang="es-AR" smtClean="0"/>
              <a:t>Unidad Administradora de Proyectos - Sec. de Cs y Técnica- UNL</a:t>
            </a:r>
            <a:endParaRPr lang="es-AR"/>
          </a:p>
        </p:txBody>
      </p:sp>
      <p:sp>
        <p:nvSpPr>
          <p:cNvPr id="65541" name="4 Marcador de número de diapositiva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8402ABDF-8CE0-4502-8918-A1816944B0A7}" type="slidenum">
              <a:rPr lang="es-AR" altLang="es-AR" smtClean="0"/>
              <a:pPr/>
              <a:t>10</a:t>
            </a:fld>
            <a:endParaRPr lang="es-AR" altLang="es-AR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6563" name="2 Marcador de notas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s-ES" altLang="es-AR" smtClean="0"/>
          </a:p>
        </p:txBody>
      </p:sp>
      <p:sp>
        <p:nvSpPr>
          <p:cNvPr id="47107" name="3 Marcador de encabezado"/>
          <p:cNvSpPr>
            <a:spLocks noGrp="1"/>
          </p:cNvSpPr>
          <p:nvPr>
            <p:ph type="hdr" sz="quarter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s-AR">
                <a:cs typeface="Arial" charset="0"/>
              </a:rPr>
              <a:t>Unidad Administradora de Proyectos - Sec. de Cs y Técnica- UNL</a:t>
            </a:r>
          </a:p>
        </p:txBody>
      </p:sp>
      <p:sp>
        <p:nvSpPr>
          <p:cNvPr id="66565" name="4 Marcador de número de diapositiva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2270BB49-C1A6-4300-9126-0B13D5CBCB3F}" type="slidenum">
              <a:rPr lang="es-AR" altLang="es-AR" smtClean="0"/>
              <a:pPr/>
              <a:t>11</a:t>
            </a:fld>
            <a:endParaRPr lang="es-AR" altLang="es-AR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3731" name="2 Marcador de notas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s-ES" altLang="es-AR" smtClean="0"/>
          </a:p>
        </p:txBody>
      </p:sp>
      <p:sp>
        <p:nvSpPr>
          <p:cNvPr id="2" name="3 Marcador de encabezado"/>
          <p:cNvSpPr>
            <a:spLocks noGrp="1"/>
          </p:cNvSpPr>
          <p:nvPr>
            <p:ph type="hdr" sz="quarter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s-AR">
                <a:cs typeface="Arial" charset="0"/>
              </a:rPr>
              <a:t>Unidad Administradora de Proyectos - Sec. de Cs y Técnica- UNL</a:t>
            </a:r>
          </a:p>
        </p:txBody>
      </p:sp>
      <p:sp>
        <p:nvSpPr>
          <p:cNvPr id="73733" name="4 Marcador de número de diapositiva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B4011330-2499-4803-97E1-946CDE5CDA8A}" type="slidenum">
              <a:rPr lang="es-AR" altLang="es-AR" smtClean="0"/>
              <a:pPr/>
              <a:t>15</a:t>
            </a:fld>
            <a:endParaRPr lang="es-AR" altLang="es-AR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Rectángulo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5" name="4 Rectángulo"/>
          <p:cNvSpPr/>
          <p:nvPr/>
        </p:nvSpPr>
        <p:spPr bwMode="auto">
          <a:xfrm>
            <a:off x="276225" y="0"/>
            <a:ext cx="104775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6" name="5 Rectángulo"/>
          <p:cNvSpPr/>
          <p:nvPr/>
        </p:nvSpPr>
        <p:spPr bwMode="auto">
          <a:xfrm>
            <a:off x="990600" y="0"/>
            <a:ext cx="182563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7" name="6 Rectángulo"/>
          <p:cNvSpPr/>
          <p:nvPr/>
        </p:nvSpPr>
        <p:spPr bwMode="auto">
          <a:xfrm>
            <a:off x="1141413" y="0"/>
            <a:ext cx="230187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10" name="9 Conector recto"/>
          <p:cNvSpPr>
            <a:spLocks noChangeShapeType="1"/>
          </p:cNvSpPr>
          <p:nvPr/>
        </p:nvSpPr>
        <p:spPr bwMode="auto">
          <a:xfrm>
            <a:off x="106363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1" name="10 Conector recto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2" name="11 Conector recto"/>
          <p:cNvSpPr>
            <a:spLocks noChangeShapeType="1"/>
          </p:cNvSpPr>
          <p:nvPr/>
        </p:nvSpPr>
        <p:spPr bwMode="auto">
          <a:xfrm>
            <a:off x="854075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3" name="12 Conector recto"/>
          <p:cNvSpPr>
            <a:spLocks noChangeShapeType="1"/>
          </p:cNvSpPr>
          <p:nvPr/>
        </p:nvSpPr>
        <p:spPr bwMode="auto">
          <a:xfrm>
            <a:off x="172720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4" name="13 Conector recto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5" name="14 Conector recto"/>
          <p:cNvSpPr>
            <a:spLocks noChangeShapeType="1"/>
          </p:cNvSpPr>
          <p:nvPr/>
        </p:nvSpPr>
        <p:spPr bwMode="auto">
          <a:xfrm>
            <a:off x="9113838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6" name="15 Rectángulo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dirty="0"/>
          </a:p>
        </p:txBody>
      </p:sp>
      <p:sp>
        <p:nvSpPr>
          <p:cNvPr id="17" name="16 Elipse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dirty="0"/>
          </a:p>
        </p:txBody>
      </p:sp>
      <p:sp>
        <p:nvSpPr>
          <p:cNvPr id="18" name="17 Elipse"/>
          <p:cNvSpPr/>
          <p:nvPr/>
        </p:nvSpPr>
        <p:spPr bwMode="auto">
          <a:xfrm>
            <a:off x="1309688" y="4867275"/>
            <a:ext cx="641350" cy="64135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dirty="0"/>
          </a:p>
        </p:txBody>
      </p:sp>
      <p:sp>
        <p:nvSpPr>
          <p:cNvPr id="19" name="18 Elipse"/>
          <p:cNvSpPr/>
          <p:nvPr/>
        </p:nvSpPr>
        <p:spPr bwMode="auto">
          <a:xfrm>
            <a:off x="1090613" y="5500688"/>
            <a:ext cx="138112" cy="136525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dirty="0"/>
          </a:p>
        </p:txBody>
      </p:sp>
      <p:sp>
        <p:nvSpPr>
          <p:cNvPr id="20" name="19 Elipse"/>
          <p:cNvSpPr/>
          <p:nvPr/>
        </p:nvSpPr>
        <p:spPr bwMode="auto">
          <a:xfrm>
            <a:off x="1663700" y="5788025"/>
            <a:ext cx="274638" cy="274638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dirty="0"/>
          </a:p>
        </p:txBody>
      </p:sp>
      <p:sp>
        <p:nvSpPr>
          <p:cNvPr id="21" name="20 Elipse"/>
          <p:cNvSpPr/>
          <p:nvPr/>
        </p:nvSpPr>
        <p:spPr>
          <a:xfrm>
            <a:off x="1905000" y="4495800"/>
            <a:ext cx="365125" cy="365125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dirty="0"/>
          </a:p>
        </p:txBody>
      </p:sp>
      <p:sp>
        <p:nvSpPr>
          <p:cNvPr id="8" name="7 Título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9" name="8 Subtítulo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es-ES" smtClean="0"/>
              <a:t>Haga clic para modificar el estilo de subtítulo del patrón</a:t>
            </a:r>
            <a:endParaRPr lang="en-US"/>
          </a:p>
        </p:txBody>
      </p:sp>
      <p:sp>
        <p:nvSpPr>
          <p:cNvPr id="22" name="27 Marcador de fecha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463" y="1174750"/>
            <a:ext cx="2286000" cy="3810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E22BA80-9B64-4077-B47B-1E44872668C8}" type="datetimeFigureOut">
              <a:rPr lang="es-AR"/>
              <a:pPr>
                <a:defRPr/>
              </a:pPr>
              <a:t>22/12/2017</a:t>
            </a:fld>
            <a:endParaRPr lang="es-AR"/>
          </a:p>
        </p:txBody>
      </p:sp>
      <p:sp>
        <p:nvSpPr>
          <p:cNvPr id="23" name="16 Marcador de pie de página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076" y="4181475"/>
            <a:ext cx="3657600" cy="38417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AR"/>
          </a:p>
        </p:txBody>
      </p:sp>
      <p:sp>
        <p:nvSpPr>
          <p:cNvPr id="24" name="28 Marcador de número de diapositiva"/>
          <p:cNvSpPr>
            <a:spLocks noGrp="1"/>
          </p:cNvSpPr>
          <p:nvPr>
            <p:ph type="sldNum" sz="quarter" idx="12"/>
          </p:nvPr>
        </p:nvSpPr>
        <p:spPr bwMode="auto">
          <a:xfrm>
            <a:off x="1325563" y="4929188"/>
            <a:ext cx="609600" cy="5175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169E4DC-776E-4699-9B3A-B00DA47DD146}" type="slidenum">
              <a:rPr lang="es-AR" altLang="es-AR"/>
              <a:pPr>
                <a:defRPr/>
              </a:pPr>
              <a:t>‹Nº›</a:t>
            </a:fld>
            <a:endParaRPr lang="es-AR" altLang="es-AR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wipe dir="r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1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70CA6E-FC1D-4FFA-B139-4912B43860F7}" type="datetimeFigureOut">
              <a:rPr lang="es-AR"/>
              <a:pPr>
                <a:defRPr/>
              </a:pPr>
              <a:t>22/12/2017</a:t>
            </a:fld>
            <a:endParaRPr lang="es-AR"/>
          </a:p>
        </p:txBody>
      </p:sp>
      <p:sp>
        <p:nvSpPr>
          <p:cNvPr id="5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AR"/>
          </a:p>
        </p:txBody>
      </p:sp>
      <p:sp>
        <p:nvSpPr>
          <p:cNvPr id="6" name="22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23B0B7-65EC-4521-8430-043AFC14BF07}" type="slidenum">
              <a:rPr lang="es-AR" altLang="es-AR"/>
              <a:pPr>
                <a:defRPr/>
              </a:pPr>
              <a:t>‹Nº›</a:t>
            </a:fld>
            <a:endParaRPr lang="es-AR" altLang="es-AR"/>
          </a:p>
        </p:txBody>
      </p:sp>
    </p:spTree>
  </p:cSld>
  <p:clrMapOvr>
    <a:masterClrMapping/>
  </p:clrMapOvr>
  <p:transition>
    <p:wipe dir="r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1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1D2FAD-821A-4161-A145-1517A7ED090C}" type="datetimeFigureOut">
              <a:rPr lang="es-AR"/>
              <a:pPr>
                <a:defRPr/>
              </a:pPr>
              <a:t>22/12/2017</a:t>
            </a:fld>
            <a:endParaRPr lang="es-AR"/>
          </a:p>
        </p:txBody>
      </p:sp>
      <p:sp>
        <p:nvSpPr>
          <p:cNvPr id="5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AR"/>
          </a:p>
        </p:txBody>
      </p:sp>
      <p:sp>
        <p:nvSpPr>
          <p:cNvPr id="6" name="22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5FBCBB-6EB4-4EF3-8A7F-66CDF71574AD}" type="slidenum">
              <a:rPr lang="es-AR" altLang="es-AR"/>
              <a:pPr>
                <a:defRPr/>
              </a:pPr>
              <a:t>‹Nº›</a:t>
            </a:fld>
            <a:endParaRPr lang="es-AR" altLang="es-AR"/>
          </a:p>
        </p:txBody>
      </p:sp>
    </p:spTree>
  </p:cSld>
  <p:clrMapOvr>
    <a:masterClrMapping/>
  </p:clrMapOvr>
  <p:transition>
    <p:wipe dir="r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8" name="7 Marcador de contenido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6 Marcador de fecha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7649B0A9-202B-4336-8CDF-5691155E58EC}" type="datetimeFigureOut">
              <a:rPr lang="es-AR"/>
              <a:pPr>
                <a:defRPr/>
              </a:pPr>
              <a:t>22/12/2017</a:t>
            </a:fld>
            <a:endParaRPr lang="es-AR"/>
          </a:p>
        </p:txBody>
      </p:sp>
      <p:sp>
        <p:nvSpPr>
          <p:cNvPr id="5" name="8 Marcador de número de diapositiva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6CA914EA-7522-4940-BB36-908D61454331}" type="slidenum">
              <a:rPr lang="es-AR" altLang="es-AR"/>
              <a:pPr>
                <a:defRPr/>
              </a:pPr>
              <a:t>‹Nº›</a:t>
            </a:fld>
            <a:endParaRPr lang="es-AR" altLang="es-AR"/>
          </a:p>
        </p:txBody>
      </p:sp>
      <p:sp>
        <p:nvSpPr>
          <p:cNvPr id="6" name="9 Marcador de pie de página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es-AR"/>
          </a:p>
        </p:txBody>
      </p:sp>
    </p:spTree>
  </p:cSld>
  <p:clrMapOvr>
    <a:masterClrMapping/>
  </p:clrMapOvr>
  <p:transition>
    <p:wipe dir="r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Encabezado de sección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Rectángulo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5" name="4 Rectángulo"/>
          <p:cNvSpPr/>
          <p:nvPr/>
        </p:nvSpPr>
        <p:spPr bwMode="auto">
          <a:xfrm>
            <a:off x="276225" y="0"/>
            <a:ext cx="104775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6" name="5 Rectángulo"/>
          <p:cNvSpPr/>
          <p:nvPr/>
        </p:nvSpPr>
        <p:spPr bwMode="auto">
          <a:xfrm>
            <a:off x="990600" y="0"/>
            <a:ext cx="182563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7" name="6 Rectángulo"/>
          <p:cNvSpPr/>
          <p:nvPr/>
        </p:nvSpPr>
        <p:spPr bwMode="auto">
          <a:xfrm>
            <a:off x="1141413" y="0"/>
            <a:ext cx="230187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8" name="7 Conector recto"/>
          <p:cNvSpPr>
            <a:spLocks noChangeShapeType="1"/>
          </p:cNvSpPr>
          <p:nvPr/>
        </p:nvSpPr>
        <p:spPr bwMode="auto">
          <a:xfrm>
            <a:off x="106363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9" name="8 Conector recto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0" name="9 Conector recto"/>
          <p:cNvSpPr>
            <a:spLocks noChangeShapeType="1"/>
          </p:cNvSpPr>
          <p:nvPr/>
        </p:nvSpPr>
        <p:spPr bwMode="auto">
          <a:xfrm>
            <a:off x="854075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1" name="10 Conector recto"/>
          <p:cNvSpPr>
            <a:spLocks noChangeShapeType="1"/>
          </p:cNvSpPr>
          <p:nvPr/>
        </p:nvSpPr>
        <p:spPr bwMode="auto">
          <a:xfrm>
            <a:off x="172720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2" name="11 Conector recto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3" name="12 Rectángulo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dirty="0"/>
          </a:p>
        </p:txBody>
      </p:sp>
      <p:sp>
        <p:nvSpPr>
          <p:cNvPr id="14" name="13 Elipse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dirty="0"/>
          </a:p>
        </p:txBody>
      </p:sp>
      <p:sp>
        <p:nvSpPr>
          <p:cNvPr id="15" name="14 Elipse"/>
          <p:cNvSpPr/>
          <p:nvPr/>
        </p:nvSpPr>
        <p:spPr bwMode="auto">
          <a:xfrm>
            <a:off x="1323975" y="4867275"/>
            <a:ext cx="642938" cy="64135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dirty="0"/>
          </a:p>
        </p:txBody>
      </p:sp>
      <p:sp>
        <p:nvSpPr>
          <p:cNvPr id="16" name="15 Elipse"/>
          <p:cNvSpPr/>
          <p:nvPr/>
        </p:nvSpPr>
        <p:spPr bwMode="auto">
          <a:xfrm>
            <a:off x="1090613" y="5500688"/>
            <a:ext cx="138112" cy="136525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dirty="0"/>
          </a:p>
        </p:txBody>
      </p:sp>
      <p:sp>
        <p:nvSpPr>
          <p:cNvPr id="17" name="16 Elipse"/>
          <p:cNvSpPr/>
          <p:nvPr/>
        </p:nvSpPr>
        <p:spPr bwMode="auto">
          <a:xfrm>
            <a:off x="1663700" y="5791200"/>
            <a:ext cx="274638" cy="274638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dirty="0"/>
          </a:p>
        </p:txBody>
      </p:sp>
      <p:sp>
        <p:nvSpPr>
          <p:cNvPr id="18" name="17 Elipse"/>
          <p:cNvSpPr/>
          <p:nvPr/>
        </p:nvSpPr>
        <p:spPr bwMode="auto">
          <a:xfrm>
            <a:off x="1879600" y="4479925"/>
            <a:ext cx="365125" cy="365125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dirty="0"/>
          </a:p>
        </p:txBody>
      </p:sp>
      <p:sp>
        <p:nvSpPr>
          <p:cNvPr id="19" name="18 Conector recto"/>
          <p:cNvSpPr>
            <a:spLocks noChangeShapeType="1"/>
          </p:cNvSpPr>
          <p:nvPr/>
        </p:nvSpPr>
        <p:spPr bwMode="auto">
          <a:xfrm>
            <a:off x="9097963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20" name="3 Marcador de fecha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2875" y="1169988"/>
            <a:ext cx="2286000" cy="3810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D6CF42F-C722-40AD-8ADD-11028D247EDB}" type="datetimeFigureOut">
              <a:rPr lang="es-AR"/>
              <a:pPr>
                <a:defRPr/>
              </a:pPr>
              <a:t>22/12/2017</a:t>
            </a:fld>
            <a:endParaRPr lang="es-AR"/>
          </a:p>
        </p:txBody>
      </p:sp>
      <p:sp>
        <p:nvSpPr>
          <p:cNvPr id="21" name="4 Marcador de pie de página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076" y="4178300"/>
            <a:ext cx="3657600" cy="38417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AR"/>
          </a:p>
        </p:txBody>
      </p:sp>
      <p:sp>
        <p:nvSpPr>
          <p:cNvPr id="22" name="5 Marcador de número de diapositiva"/>
          <p:cNvSpPr>
            <a:spLocks noGrp="1"/>
          </p:cNvSpPr>
          <p:nvPr>
            <p:ph type="sldNum" sz="quarter" idx="12"/>
          </p:nvPr>
        </p:nvSpPr>
        <p:spPr bwMode="auto">
          <a:xfrm>
            <a:off x="1339850" y="4929188"/>
            <a:ext cx="609600" cy="5175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014A4F3-BDE7-4489-AAE1-924262A15EE3}" type="slidenum">
              <a:rPr lang="es-AR" altLang="es-AR"/>
              <a:pPr>
                <a:defRPr/>
              </a:pPr>
              <a:t>‹Nº›</a:t>
            </a:fld>
            <a:endParaRPr lang="es-AR" altLang="es-AR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wipe dir="r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9" name="8 Marcador de contenido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11" name="10 Marcador de contenido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5" name="1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A8F7B9-6D08-473A-8DAB-5BF9D7A2CF84}" type="datetimeFigureOut">
              <a:rPr lang="es-AR"/>
              <a:pPr>
                <a:defRPr/>
              </a:pPr>
              <a:t>22/12/2017</a:t>
            </a:fld>
            <a:endParaRPr lang="es-AR"/>
          </a:p>
        </p:txBody>
      </p:sp>
      <p:sp>
        <p:nvSpPr>
          <p:cNvPr id="6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AR"/>
          </a:p>
        </p:txBody>
      </p:sp>
      <p:sp>
        <p:nvSpPr>
          <p:cNvPr id="7" name="22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DBF84F-0C46-4C81-89F9-4B2EFF8AE520}" type="slidenum">
              <a:rPr lang="es-AR" altLang="es-AR"/>
              <a:pPr>
                <a:defRPr/>
              </a:pPr>
              <a:t>‹Nº›</a:t>
            </a:fld>
            <a:endParaRPr lang="es-AR" altLang="es-AR"/>
          </a:p>
        </p:txBody>
      </p:sp>
    </p:spTree>
  </p:cSld>
  <p:clrMapOvr>
    <a:masterClrMapping/>
  </p:clrMapOvr>
  <p:transition>
    <p:wipe dir="r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11" name="10 Marcador de contenido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13" name="12 Marcador de contenido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12" name="11 Marcador de texto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14" name="13 Marcador de texto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7" name="1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4A107E-FF4A-46E0-9BE9-5B3FD4E5BFBE}" type="datetimeFigureOut">
              <a:rPr lang="es-AR"/>
              <a:pPr>
                <a:defRPr/>
              </a:pPr>
              <a:t>22/12/2017</a:t>
            </a:fld>
            <a:endParaRPr lang="es-AR"/>
          </a:p>
        </p:txBody>
      </p:sp>
      <p:sp>
        <p:nvSpPr>
          <p:cNvPr id="8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AR"/>
          </a:p>
        </p:txBody>
      </p:sp>
      <p:sp>
        <p:nvSpPr>
          <p:cNvPr id="9" name="22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7447AC-2612-4C5D-ABCF-F3F31A5BAD21}" type="slidenum">
              <a:rPr lang="es-AR" altLang="es-AR"/>
              <a:pPr>
                <a:defRPr/>
              </a:pPr>
              <a:t>‹Nº›</a:t>
            </a:fld>
            <a:endParaRPr lang="es-AR" altLang="es-AR"/>
          </a:p>
        </p:txBody>
      </p:sp>
    </p:spTree>
  </p:cSld>
  <p:clrMapOvr>
    <a:masterClrMapping/>
  </p:clrMapOvr>
  <p:transition>
    <p:wipe dir="r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5 Marcador de fecha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0B283B41-FE8E-49A7-BFC1-F5D8EA3E1D6D}" type="datetimeFigureOut">
              <a:rPr lang="es-AR"/>
              <a:pPr>
                <a:defRPr/>
              </a:pPr>
              <a:t>22/12/2017</a:t>
            </a:fld>
            <a:endParaRPr lang="es-AR"/>
          </a:p>
        </p:txBody>
      </p:sp>
      <p:sp>
        <p:nvSpPr>
          <p:cNvPr id="4" name="6 Marcador de número de diapositiva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C12224D5-5F5E-453D-8F8D-58FB7F5A7309}" type="slidenum">
              <a:rPr lang="es-AR" altLang="es-AR"/>
              <a:pPr>
                <a:defRPr/>
              </a:pPr>
              <a:t>‹Nº›</a:t>
            </a:fld>
            <a:endParaRPr lang="es-AR" altLang="es-AR"/>
          </a:p>
        </p:txBody>
      </p:sp>
      <p:sp>
        <p:nvSpPr>
          <p:cNvPr id="5" name="7 Marcador de pie de página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es-AR"/>
          </a:p>
        </p:txBody>
      </p:sp>
    </p:spTree>
  </p:cSld>
  <p:clrMapOvr>
    <a:masterClrMapping/>
  </p:clrMapOvr>
  <p:transition>
    <p:wipe dir="r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1CDA0C-B785-4646-838E-DB0A96B038A8}" type="datetimeFigureOut">
              <a:rPr lang="es-AR"/>
              <a:pPr>
                <a:defRPr/>
              </a:pPr>
              <a:t>22/12/2017</a:t>
            </a:fld>
            <a:endParaRPr lang="es-AR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AR"/>
          </a:p>
        </p:txBody>
      </p:sp>
      <p:sp>
        <p:nvSpPr>
          <p:cNvPr id="4" name="22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9A12B3-EA40-4534-827B-232D2E25F5C4}" type="slidenum">
              <a:rPr lang="es-AR" altLang="es-AR"/>
              <a:pPr>
                <a:defRPr/>
              </a:pPr>
              <a:t>‹Nº›</a:t>
            </a:fld>
            <a:endParaRPr lang="es-AR" altLang="es-AR"/>
          </a:p>
        </p:txBody>
      </p:sp>
    </p:spTree>
  </p:cSld>
  <p:clrMapOvr>
    <a:masterClrMapping/>
  </p:clrMapOvr>
  <p:transition>
    <p:wipe dir="r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Conector recto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6" name="5 Conector recto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7" name="17 Conector recto"/>
          <p:cNvSpPr>
            <a:spLocks noChangeShapeType="1"/>
          </p:cNvSpPr>
          <p:nvPr/>
        </p:nvSpPr>
        <p:spPr bwMode="auto">
          <a:xfrm>
            <a:off x="6192838" y="0"/>
            <a:ext cx="0" cy="6858000"/>
          </a:xfrm>
          <a:prstGeom prst="line">
            <a:avLst/>
          </a:prstGeom>
          <a:noFill/>
          <a:ln w="12700" algn="ctr">
            <a:solidFill>
              <a:schemeClr val="accent1"/>
            </a:solidFill>
            <a:round/>
            <a:headEnd/>
            <a:tailEnd/>
          </a:ln>
        </p:spPr>
        <p:txBody>
          <a:bodyPr/>
          <a:lstStyle/>
          <a:p>
            <a:endParaRPr lang="es-AR"/>
          </a:p>
        </p:txBody>
      </p:sp>
      <p:sp>
        <p:nvSpPr>
          <p:cNvPr id="8" name="18 Conector recto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algn="ctr">
            <a:solidFill>
              <a:schemeClr val="accent1"/>
            </a:solidFill>
            <a:round/>
            <a:headEnd/>
            <a:tailEnd/>
          </a:ln>
        </p:spPr>
        <p:txBody>
          <a:bodyPr/>
          <a:lstStyle/>
          <a:p>
            <a:endParaRPr lang="es-AR"/>
          </a:p>
        </p:txBody>
      </p:sp>
      <p:sp>
        <p:nvSpPr>
          <p:cNvPr id="9" name="8 Rectángulo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10" name="20 Conector recto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algn="ctr">
            <a:solidFill>
              <a:schemeClr val="accent1"/>
            </a:solidFill>
            <a:round/>
            <a:headEnd/>
            <a:tailEnd/>
          </a:ln>
        </p:spPr>
        <p:txBody>
          <a:bodyPr/>
          <a:lstStyle/>
          <a:p>
            <a:endParaRPr lang="es-AR"/>
          </a:p>
        </p:txBody>
      </p:sp>
      <p:sp>
        <p:nvSpPr>
          <p:cNvPr id="11" name="10 Elipse"/>
          <p:cNvSpPr/>
          <p:nvPr/>
        </p:nvSpPr>
        <p:spPr>
          <a:xfrm>
            <a:off x="8156575" y="5715000"/>
            <a:ext cx="549275" cy="549275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dirty="0"/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/>
          <a:lstStyle>
            <a:lvl1pPr algn="l">
              <a:buNone/>
              <a:defRPr sz="2000" b="1" cap="small" baseline="0"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18" name="17 Marcador de contenido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12" name="20 Marcador de fecha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E32FBB42-3178-4A17-94A6-7AFAF13DA75B}" type="datetimeFigureOut">
              <a:rPr lang="es-AR"/>
              <a:pPr>
                <a:defRPr/>
              </a:pPr>
              <a:t>22/12/2017</a:t>
            </a:fld>
            <a:endParaRPr lang="es-AR"/>
          </a:p>
        </p:txBody>
      </p:sp>
      <p:sp>
        <p:nvSpPr>
          <p:cNvPr id="13" name="21 Marcador de número de diapositiva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B1DF208C-E118-4D29-AD4C-288CACD87A09}" type="slidenum">
              <a:rPr lang="es-AR" altLang="es-AR"/>
              <a:pPr>
                <a:defRPr/>
              </a:pPr>
              <a:t>‹Nº›</a:t>
            </a:fld>
            <a:endParaRPr lang="es-AR" altLang="es-AR"/>
          </a:p>
        </p:txBody>
      </p:sp>
      <p:sp>
        <p:nvSpPr>
          <p:cNvPr id="14" name="22 Marcador de pie de página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es-AR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wipe dir="r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Conector recto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5 Elipse"/>
          <p:cNvSpPr/>
          <p:nvPr/>
        </p:nvSpPr>
        <p:spPr>
          <a:xfrm>
            <a:off x="8156575" y="5715000"/>
            <a:ext cx="549275" cy="549275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dirty="0"/>
          </a:p>
        </p:txBody>
      </p:sp>
      <p:sp>
        <p:nvSpPr>
          <p:cNvPr id="7" name="17 Conector recto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s-AR"/>
          </a:p>
        </p:txBody>
      </p:sp>
      <p:sp>
        <p:nvSpPr>
          <p:cNvPr id="8" name="7 Rectángulo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9" name="19 Conector recto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algn="ctr">
            <a:solidFill>
              <a:schemeClr val="accent1"/>
            </a:solidFill>
            <a:round/>
            <a:headEnd/>
            <a:tailEnd/>
          </a:ln>
        </p:spPr>
        <p:txBody>
          <a:bodyPr/>
          <a:lstStyle/>
          <a:p>
            <a:endParaRPr lang="es-AR"/>
          </a:p>
        </p:txBody>
      </p:sp>
      <p:sp>
        <p:nvSpPr>
          <p:cNvPr id="10" name="9 Conector recto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11" name="23 Conector recto"/>
          <p:cNvSpPr>
            <a:spLocks noChangeShapeType="1"/>
          </p:cNvSpPr>
          <p:nvPr/>
        </p:nvSpPr>
        <p:spPr bwMode="auto">
          <a:xfrm>
            <a:off x="6192838" y="0"/>
            <a:ext cx="0" cy="6858000"/>
          </a:xfrm>
          <a:prstGeom prst="line">
            <a:avLst/>
          </a:prstGeom>
          <a:noFill/>
          <a:ln w="12700" algn="ctr">
            <a:solidFill>
              <a:schemeClr val="accent1"/>
            </a:solidFill>
            <a:round/>
            <a:headEnd/>
            <a:tailEnd/>
          </a:ln>
        </p:spPr>
        <p:txBody>
          <a:bodyPr/>
          <a:lstStyle/>
          <a:p>
            <a:endParaRPr lang="es-AR"/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/>
          <a:lstStyle>
            <a:lvl1pPr algn="l">
              <a:buNone/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es-ES" noProof="0" smtClean="0"/>
              <a:t>Haga clic en el icono para agregar una imagen</a:t>
            </a:r>
            <a:endParaRPr lang="en-US" noProof="0" dirty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spcCol="274320" rtlCol="0" fromWordArt="0" forceAA="0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12" name="16 Marcador de fecha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7B963C82-6F87-452A-A63A-4446AE43996A}" type="datetimeFigureOut">
              <a:rPr lang="es-AR"/>
              <a:pPr>
                <a:defRPr/>
              </a:pPr>
              <a:t>22/12/2017</a:t>
            </a:fld>
            <a:endParaRPr lang="es-AR"/>
          </a:p>
        </p:txBody>
      </p:sp>
      <p:sp>
        <p:nvSpPr>
          <p:cNvPr id="13" name="17 Marcador de número de diapositiva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90A8D1ED-2B89-4635-B1A9-F63C6EBE081C}" type="slidenum">
              <a:rPr lang="es-AR" altLang="es-AR"/>
              <a:pPr>
                <a:defRPr/>
              </a:pPr>
              <a:t>‹Nº›</a:t>
            </a:fld>
            <a:endParaRPr lang="es-AR" altLang="es-AR"/>
          </a:p>
        </p:txBody>
      </p:sp>
      <p:sp>
        <p:nvSpPr>
          <p:cNvPr id="14" name="20 Marcador de pie de página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es-AR"/>
          </a:p>
        </p:txBody>
      </p:sp>
    </p:spTree>
  </p:cSld>
  <p:clrMapOvr>
    <a:masterClrMapping/>
  </p:clrMapOvr>
  <p:transition>
    <p:wipe dir="r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15 Conector recto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22" name="2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1028" name="12 Marcador de texto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7467600" cy="4873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altLang="es-ES" smtClean="0"/>
              <a:t>Haga clic para modificar el estilo de texto del patrón</a:t>
            </a:r>
          </a:p>
          <a:p>
            <a:pPr lvl="1"/>
            <a:r>
              <a:rPr lang="es-ES" altLang="es-ES" smtClean="0"/>
              <a:t>Segundo nivel</a:t>
            </a:r>
          </a:p>
          <a:p>
            <a:pPr lvl="2"/>
            <a:r>
              <a:rPr lang="es-ES" altLang="es-ES" smtClean="0"/>
              <a:t>Tercer nivel</a:t>
            </a:r>
          </a:p>
          <a:p>
            <a:pPr lvl="3"/>
            <a:r>
              <a:rPr lang="es-ES" altLang="es-ES" smtClean="0"/>
              <a:t>Cuarto nivel</a:t>
            </a:r>
          </a:p>
          <a:p>
            <a:pPr lvl="4"/>
            <a:r>
              <a:rPr lang="es-ES" altLang="es-ES" smtClean="0"/>
              <a:t>Quinto nivel</a:t>
            </a:r>
            <a:endParaRPr lang="en-US" altLang="es-ES" smtClean="0"/>
          </a:p>
        </p:txBody>
      </p:sp>
      <p:sp>
        <p:nvSpPr>
          <p:cNvPr id="14" name="13 Marcador de fecha"/>
          <p:cNvSpPr>
            <a:spLocks noGrp="1"/>
          </p:cNvSpPr>
          <p:nvPr>
            <p:ph type="dt" sz="half" idx="2"/>
          </p:nvPr>
        </p:nvSpPr>
        <p:spPr>
          <a:xfrm rot="5400000">
            <a:off x="7589045" y="1081881"/>
            <a:ext cx="2011362" cy="384175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D9314968-72C0-4CBC-A8F4-6F9B17EC7D31}" type="datetimeFigureOut">
              <a:rPr lang="es-AR"/>
              <a:pPr>
                <a:defRPr/>
              </a:pPr>
              <a:t>22/12/2017</a:t>
            </a:fld>
            <a:endParaRPr lang="es-AR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3"/>
          </p:nvPr>
        </p:nvSpPr>
        <p:spPr>
          <a:xfrm rot="5400000">
            <a:off x="6989763" y="3736975"/>
            <a:ext cx="3200400" cy="365125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es-AR"/>
          </a:p>
        </p:txBody>
      </p:sp>
      <p:sp>
        <p:nvSpPr>
          <p:cNvPr id="7" name="6 Conector recto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032" name="8 Conector recto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algn="ctr">
            <a:solidFill>
              <a:schemeClr val="accent1"/>
            </a:solidFill>
            <a:round/>
            <a:headEnd/>
            <a:tailEnd/>
          </a:ln>
        </p:spPr>
        <p:txBody>
          <a:bodyPr/>
          <a:lstStyle/>
          <a:p>
            <a:endParaRPr lang="es-AR"/>
          </a:p>
        </p:txBody>
      </p:sp>
      <p:sp>
        <p:nvSpPr>
          <p:cNvPr id="10" name="9 Rectángulo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1034" name="10 Conector recto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algn="ctr">
            <a:solidFill>
              <a:schemeClr val="accent1"/>
            </a:solidFill>
            <a:round/>
            <a:headEnd/>
            <a:tailEnd/>
          </a:ln>
        </p:spPr>
        <p:txBody>
          <a:bodyPr/>
          <a:lstStyle/>
          <a:p>
            <a:endParaRPr lang="es-AR"/>
          </a:p>
        </p:txBody>
      </p:sp>
      <p:sp>
        <p:nvSpPr>
          <p:cNvPr id="12" name="11 Elipse"/>
          <p:cNvSpPr/>
          <p:nvPr/>
        </p:nvSpPr>
        <p:spPr>
          <a:xfrm>
            <a:off x="8156575" y="5715000"/>
            <a:ext cx="549275" cy="549275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dirty="0"/>
          </a:p>
        </p:txBody>
      </p:sp>
      <p:sp>
        <p:nvSpPr>
          <p:cNvPr id="23" name="22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8129588" y="5734050"/>
            <a:ext cx="609600" cy="520700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259B92B0-AF8D-4F23-B5C0-38C3D53628BD}" type="slidenum">
              <a:rPr lang="es-AR" altLang="es-AR"/>
              <a:pPr>
                <a:defRPr/>
              </a:pPr>
              <a:t>‹Nº›</a:t>
            </a:fld>
            <a:endParaRPr lang="es-AR" altLang="es-A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234" r:id="rId1"/>
    <p:sldLayoutId id="2147484235" r:id="rId2"/>
    <p:sldLayoutId id="2147484236" r:id="rId3"/>
    <p:sldLayoutId id="2147484229" r:id="rId4"/>
    <p:sldLayoutId id="2147484230" r:id="rId5"/>
    <p:sldLayoutId id="2147484237" r:id="rId6"/>
    <p:sldLayoutId id="2147484231" r:id="rId7"/>
    <p:sldLayoutId id="2147484238" r:id="rId8"/>
    <p:sldLayoutId id="2147484239" r:id="rId9"/>
    <p:sldLayoutId id="2147484232" r:id="rId10"/>
    <p:sldLayoutId id="2147484233" r:id="rId11"/>
  </p:sldLayoutIdLst>
  <p:transition>
    <p:wipe dir="r"/>
  </p:transition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3000" kern="1200" cap="small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/>
        </a:defRPr>
      </a:lvl5pPr>
      <a:lvl6pPr marL="457200" algn="l" rtl="0" fontAlgn="base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/>
        </a:defRPr>
      </a:lvl6pPr>
      <a:lvl7pPr marL="914400" algn="l" rtl="0" fontAlgn="base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/>
        </a:defRPr>
      </a:lvl7pPr>
      <a:lvl8pPr marL="1371600" algn="l" rtl="0" fontAlgn="base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/>
        </a:defRPr>
      </a:lvl8pPr>
      <a:lvl9pPr marL="1828800" algn="l" rtl="0" fontAlgn="base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/>
        </a:defRPr>
      </a:lvl9pPr>
    </p:titleStyle>
    <p:bodyStyle>
      <a:lvl1pPr marL="273050" indent="-273050" algn="l" rtl="0" eaLnBrk="0" fontAlgn="base" hangingPunct="0">
        <a:spcBef>
          <a:spcPts val="600"/>
        </a:spcBef>
        <a:spcAft>
          <a:spcPct val="0"/>
        </a:spcAft>
        <a:buClr>
          <a:schemeClr val="accent1"/>
        </a:buClr>
        <a:buSzPct val="70000"/>
        <a:buFont typeface="Wingdings" pitchFamily="2" charset="2"/>
        <a:buChar char="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730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0000"/>
        <a:buFont typeface="Wingdings 2" pitchFamily="18" charset="2"/>
        <a:buChar char=""/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563" algn="l" rtl="0" eaLnBrk="0" fontAlgn="base" hangingPunct="0">
        <a:spcBef>
          <a:spcPct val="20000"/>
        </a:spcBef>
        <a:spcAft>
          <a:spcPct val="0"/>
        </a:spcAft>
        <a:buClr>
          <a:srgbClr val="E0752F"/>
        </a:buClr>
        <a:buSzPct val="60000"/>
        <a:buFont typeface="Wingdings" pitchFamily="2" charset="2"/>
        <a:buChar char=""/>
        <a:defRPr kern="1200">
          <a:solidFill>
            <a:schemeClr val="tx1"/>
          </a:solidFill>
          <a:latin typeface="+mn-lt"/>
          <a:ea typeface="+mn-ea"/>
          <a:cs typeface="+mn-cs"/>
        </a:defRPr>
      </a:lvl3pPr>
      <a:lvl4pPr marL="1187450" indent="-182563" algn="l" rtl="0" eaLnBrk="0" fontAlgn="base" hangingPunct="0">
        <a:spcBef>
          <a:spcPct val="20000"/>
        </a:spcBef>
        <a:spcAft>
          <a:spcPct val="0"/>
        </a:spcAft>
        <a:buClr>
          <a:srgbClr val="FEC3AE"/>
        </a:buClr>
        <a:buSzPct val="60000"/>
        <a:buFont typeface="Wingdings" pitchFamily="2" charset="2"/>
        <a:buChar char="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1462088" indent="-182563" algn="l" rtl="0" eaLnBrk="0" fontAlgn="base" hangingPunct="0">
        <a:spcBef>
          <a:spcPct val="20000"/>
        </a:spcBef>
        <a:spcAft>
          <a:spcPct val="0"/>
        </a:spcAft>
        <a:buClr>
          <a:srgbClr val="BDCAE9"/>
        </a:buClr>
        <a:buSzPct val="68000"/>
        <a:buFont typeface="Wingdings 2" pitchFamily="18" charset="2"/>
        <a:buChar char="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unl.edu.ar/perfil/general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hyperlink" Target="mailto:uap@unl.edu.ar" TargetMode="External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Relationship Id="rId6" Type="http://schemas.openxmlformats.org/officeDocument/2006/relationships/hyperlink" Target="mailto:cansaldi@unl.edu.ar" TargetMode="External"/><Relationship Id="rId5" Type="http://schemas.openxmlformats.org/officeDocument/2006/relationships/hyperlink" Target="mailto:dprecerutti@rectorado.unl.edu.ar" TargetMode="External"/><Relationship Id="rId4" Type="http://schemas.openxmlformats.org/officeDocument/2006/relationships/hyperlink" Target="mailto:gfelizar@unl.edu.ar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s-AR" altLang="es-AR" sz="2400" dirty="0" smtClean="0">
                <a:solidFill>
                  <a:schemeClr val="accent1">
                    <a:lumMod val="75000"/>
                  </a:schemeClr>
                </a:solidFill>
              </a:rPr>
              <a:t/>
            </a:r>
            <a:br>
              <a:rPr lang="es-AR" altLang="es-AR" sz="2400" dirty="0" smtClean="0">
                <a:solidFill>
                  <a:schemeClr val="accent1">
                    <a:lumMod val="75000"/>
                  </a:schemeClr>
                </a:solidFill>
              </a:rPr>
            </a:br>
            <a:r>
              <a:rPr lang="es-AR" altLang="es-AR" sz="2400" dirty="0" smtClean="0">
                <a:solidFill>
                  <a:schemeClr val="accent1">
                    <a:lumMod val="75000"/>
                  </a:schemeClr>
                </a:solidFill>
              </a:rPr>
              <a:t>	</a:t>
            </a:r>
            <a:endParaRPr lang="es-AR" altLang="es-AR" sz="1600" dirty="0" smtClean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2051" name="2 Marcador de contenido"/>
          <p:cNvSpPr>
            <a:spLocks noGrp="1"/>
          </p:cNvSpPr>
          <p:nvPr>
            <p:ph sz="quarter" idx="1"/>
          </p:nvPr>
        </p:nvSpPr>
        <p:spPr>
          <a:xfrm>
            <a:off x="457200" y="1412875"/>
            <a:ext cx="8229600" cy="5111750"/>
          </a:xfrm>
        </p:spPr>
        <p:txBody>
          <a:bodyPr rtlCol="0">
            <a:normAutofit/>
          </a:bodyPr>
          <a:lstStyle/>
          <a:p>
            <a:pPr marL="274320" indent="-274320" eaLnBrk="1" fontAlgn="auto" hangingPunct="1">
              <a:spcAft>
                <a:spcPts val="0"/>
              </a:spcAft>
              <a:buFont typeface="Arial" charset="0"/>
              <a:buNone/>
              <a:defRPr/>
            </a:pPr>
            <a:endParaRPr lang="es-AR" sz="4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274320" indent="-274320" algn="ctr" eaLnBrk="1" fontAlgn="auto" hangingPunct="1">
              <a:spcAft>
                <a:spcPts val="0"/>
              </a:spcAft>
              <a:buFont typeface="Arial" charset="0"/>
              <a:buNone/>
              <a:defRPr/>
            </a:pPr>
            <a:r>
              <a:rPr lang="es-AR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PICT </a:t>
            </a:r>
            <a:endParaRPr lang="es-AR" dirty="0"/>
          </a:p>
          <a:p>
            <a:pPr marL="274320" indent="-274320" algn="ctr" eaLnBrk="1" fontAlgn="auto" hangingPunct="1">
              <a:spcAft>
                <a:spcPts val="0"/>
              </a:spcAft>
              <a:buFont typeface="Arial" charset="0"/>
              <a:buNone/>
              <a:defRPr/>
            </a:pPr>
            <a:r>
              <a:rPr lang="es-AR" sz="2800" dirty="0" smtClean="0"/>
              <a:t>Convocatoria 2016</a:t>
            </a:r>
          </a:p>
          <a:p>
            <a:pPr marL="274320" indent="-274320" algn="ctr" eaLnBrk="1" fontAlgn="auto" hangingPunct="1">
              <a:spcAft>
                <a:spcPts val="0"/>
              </a:spcAft>
              <a:buFont typeface="Arial" charset="0"/>
              <a:buNone/>
              <a:defRPr/>
            </a:pPr>
            <a:endParaRPr lang="es-AR" sz="2800" dirty="0" smtClean="0"/>
          </a:p>
          <a:p>
            <a:pPr marL="274320" indent="-274320" algn="ctr" eaLnBrk="1" fontAlgn="auto" hangingPunct="1">
              <a:spcAft>
                <a:spcPts val="0"/>
              </a:spcAft>
              <a:buFont typeface="Arial" charset="0"/>
              <a:buNone/>
              <a:defRPr/>
            </a:pPr>
            <a:r>
              <a:rPr lang="es-AR" dirty="0" smtClean="0"/>
              <a:t>“Manual de Administración de Operaciones PICT/PICTO (MAO)”</a:t>
            </a:r>
          </a:p>
          <a:p>
            <a:pPr marL="274320" indent="-274320" algn="ctr" eaLnBrk="1" fontAlgn="auto" hangingPunct="1">
              <a:spcAft>
                <a:spcPts val="0"/>
              </a:spcAft>
              <a:buFont typeface="Arial" charset="0"/>
              <a:buNone/>
              <a:defRPr/>
            </a:pPr>
            <a:endParaRPr lang="es-AR" sz="4400" dirty="0" smtClean="0"/>
          </a:p>
          <a:p>
            <a:pPr marL="274320" indent="-274320" algn="ctr" eaLnBrk="1" fontAlgn="auto" hangingPunct="1">
              <a:spcAft>
                <a:spcPts val="0"/>
              </a:spcAft>
              <a:buFont typeface="Arial" charset="0"/>
              <a:buNone/>
              <a:defRPr/>
            </a:pPr>
            <a:endParaRPr lang="es-AR" sz="4400" b="1" dirty="0" smtClean="0"/>
          </a:p>
        </p:txBody>
      </p:sp>
      <p:grpSp>
        <p:nvGrpSpPr>
          <p:cNvPr id="8196" name="Group 35"/>
          <p:cNvGrpSpPr>
            <a:grpSpLocks/>
          </p:cNvGrpSpPr>
          <p:nvPr/>
        </p:nvGrpSpPr>
        <p:grpSpPr bwMode="auto">
          <a:xfrm>
            <a:off x="4572000" y="188913"/>
            <a:ext cx="792163" cy="1223962"/>
            <a:chOff x="4876" y="312"/>
            <a:chExt cx="544" cy="805"/>
          </a:xfrm>
        </p:grpSpPr>
        <p:pic>
          <p:nvPicPr>
            <p:cNvPr id="8198" name="Picture 15" descr="UNL">
              <a:hlinkClick r:id="rId3" tooltip="Ir a la home"/>
            </p:cNvPr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4876" y="312"/>
              <a:ext cx="544" cy="52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8199" name="Freeform 19"/>
            <p:cNvSpPr>
              <a:spLocks/>
            </p:cNvSpPr>
            <p:nvPr/>
          </p:nvSpPr>
          <p:spPr bwMode="auto">
            <a:xfrm>
              <a:off x="4876" y="845"/>
              <a:ext cx="544" cy="272"/>
            </a:xfrm>
            <a:custGeom>
              <a:avLst/>
              <a:gdLst>
                <a:gd name="T0" fmla="*/ 2147483647 w 206"/>
                <a:gd name="T1" fmla="*/ 0 h 125"/>
                <a:gd name="T2" fmla="*/ 2147483647 w 206"/>
                <a:gd name="T3" fmla="*/ 2147483647 h 125"/>
                <a:gd name="T4" fmla="*/ 2147483647 w 206"/>
                <a:gd name="T5" fmla="*/ 2147483647 h 125"/>
                <a:gd name="T6" fmla="*/ 2147483647 w 206"/>
                <a:gd name="T7" fmla="*/ 2147483647 h 125"/>
                <a:gd name="T8" fmla="*/ 2147483647 w 206"/>
                <a:gd name="T9" fmla="*/ 2147483647 h 125"/>
                <a:gd name="T10" fmla="*/ 2147483647 w 206"/>
                <a:gd name="T11" fmla="*/ 2147483647 h 125"/>
                <a:gd name="T12" fmla="*/ 2147483647 w 206"/>
                <a:gd name="T13" fmla="*/ 2147483647 h 125"/>
                <a:gd name="T14" fmla="*/ 2147483647 w 206"/>
                <a:gd name="T15" fmla="*/ 2147483647 h 125"/>
                <a:gd name="T16" fmla="*/ 2147483647 w 206"/>
                <a:gd name="T17" fmla="*/ 2147483647 h 125"/>
                <a:gd name="T18" fmla="*/ 2147483647 w 206"/>
                <a:gd name="T19" fmla="*/ 2147483647 h 125"/>
                <a:gd name="T20" fmla="*/ 2147483647 w 206"/>
                <a:gd name="T21" fmla="*/ 2147483647 h 125"/>
                <a:gd name="T22" fmla="*/ 2147483647 w 206"/>
                <a:gd name="T23" fmla="*/ 2147483647 h 125"/>
                <a:gd name="T24" fmla="*/ 0 w 206"/>
                <a:gd name="T25" fmla="*/ 2147483647 h 125"/>
                <a:gd name="T26" fmla="*/ 0 w 206"/>
                <a:gd name="T27" fmla="*/ 2147483647 h 125"/>
                <a:gd name="T28" fmla="*/ 0 w 206"/>
                <a:gd name="T29" fmla="*/ 2147483647 h 125"/>
                <a:gd name="T30" fmla="*/ 0 w 206"/>
                <a:gd name="T31" fmla="*/ 2147483647 h 125"/>
                <a:gd name="T32" fmla="*/ 0 w 206"/>
                <a:gd name="T33" fmla="*/ 0 h 125"/>
                <a:gd name="T34" fmla="*/ 2147483647 w 206"/>
                <a:gd name="T35" fmla="*/ 0 h 125"/>
                <a:gd name="T36" fmla="*/ 2147483647 w 206"/>
                <a:gd name="T37" fmla="*/ 0 h 125"/>
                <a:gd name="T38" fmla="*/ 2147483647 w 206"/>
                <a:gd name="T39" fmla="*/ 0 h 125"/>
                <a:gd name="T40" fmla="*/ 2147483647 w 206"/>
                <a:gd name="T41" fmla="*/ 0 h 125"/>
                <a:gd name="T42" fmla="*/ 2147483647 w 206"/>
                <a:gd name="T43" fmla="*/ 0 h 125"/>
                <a:gd name="T44" fmla="*/ 2147483647 w 206"/>
                <a:gd name="T45" fmla="*/ 0 h 125"/>
                <a:gd name="T46" fmla="*/ 2147483647 w 206"/>
                <a:gd name="T47" fmla="*/ 0 h 125"/>
                <a:gd name="T48" fmla="*/ 2147483647 w 206"/>
                <a:gd name="T49" fmla="*/ 0 h 125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206"/>
                <a:gd name="T76" fmla="*/ 0 h 125"/>
                <a:gd name="T77" fmla="*/ 206 w 206"/>
                <a:gd name="T78" fmla="*/ 125 h 125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206" h="125">
                  <a:moveTo>
                    <a:pt x="206" y="0"/>
                  </a:moveTo>
                  <a:lnTo>
                    <a:pt x="206" y="19"/>
                  </a:lnTo>
                  <a:lnTo>
                    <a:pt x="206" y="62"/>
                  </a:lnTo>
                  <a:lnTo>
                    <a:pt x="206" y="105"/>
                  </a:lnTo>
                  <a:lnTo>
                    <a:pt x="206" y="125"/>
                  </a:lnTo>
                  <a:lnTo>
                    <a:pt x="197" y="125"/>
                  </a:lnTo>
                  <a:lnTo>
                    <a:pt x="173" y="125"/>
                  </a:lnTo>
                  <a:lnTo>
                    <a:pt x="141" y="125"/>
                  </a:lnTo>
                  <a:lnTo>
                    <a:pt x="103" y="125"/>
                  </a:lnTo>
                  <a:lnTo>
                    <a:pt x="65" y="125"/>
                  </a:lnTo>
                  <a:lnTo>
                    <a:pt x="33" y="125"/>
                  </a:lnTo>
                  <a:lnTo>
                    <a:pt x="9" y="125"/>
                  </a:lnTo>
                  <a:lnTo>
                    <a:pt x="0" y="125"/>
                  </a:lnTo>
                  <a:lnTo>
                    <a:pt x="0" y="105"/>
                  </a:lnTo>
                  <a:lnTo>
                    <a:pt x="0" y="62"/>
                  </a:lnTo>
                  <a:lnTo>
                    <a:pt x="0" y="19"/>
                  </a:lnTo>
                  <a:lnTo>
                    <a:pt x="0" y="0"/>
                  </a:lnTo>
                  <a:lnTo>
                    <a:pt x="9" y="0"/>
                  </a:lnTo>
                  <a:lnTo>
                    <a:pt x="33" y="0"/>
                  </a:lnTo>
                  <a:lnTo>
                    <a:pt x="65" y="0"/>
                  </a:lnTo>
                  <a:lnTo>
                    <a:pt x="103" y="0"/>
                  </a:lnTo>
                  <a:lnTo>
                    <a:pt x="141" y="0"/>
                  </a:lnTo>
                  <a:lnTo>
                    <a:pt x="173" y="0"/>
                  </a:lnTo>
                  <a:lnTo>
                    <a:pt x="197" y="0"/>
                  </a:lnTo>
                  <a:lnTo>
                    <a:pt x="206" y="0"/>
                  </a:lnTo>
                  <a:close/>
                </a:path>
              </a:pathLst>
            </a:custGeom>
            <a:solidFill>
              <a:srgbClr val="42A5B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AR"/>
            </a:p>
          </p:txBody>
        </p:sp>
        <p:sp>
          <p:nvSpPr>
            <p:cNvPr id="8200" name="Rectangle 23"/>
            <p:cNvSpPr>
              <a:spLocks noChangeArrowheads="1"/>
            </p:cNvSpPr>
            <p:nvPr/>
          </p:nvSpPr>
          <p:spPr bwMode="auto">
            <a:xfrm>
              <a:off x="4968" y="909"/>
              <a:ext cx="46" cy="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1" hangingPunct="1"/>
              <a:r>
                <a:rPr lang="es-ES" altLang="es-AR" sz="800">
                  <a:solidFill>
                    <a:srgbClr val="FFFFFF"/>
                  </a:solidFill>
                </a:rPr>
                <a:t>C</a:t>
              </a:r>
              <a:endParaRPr lang="es-ES" altLang="es-AR"/>
            </a:p>
          </p:txBody>
        </p:sp>
        <p:sp>
          <p:nvSpPr>
            <p:cNvPr id="8201" name="Rectangle 24"/>
            <p:cNvSpPr>
              <a:spLocks noChangeArrowheads="1"/>
            </p:cNvSpPr>
            <p:nvPr/>
          </p:nvSpPr>
          <p:spPr bwMode="auto">
            <a:xfrm>
              <a:off x="5016" y="909"/>
              <a:ext cx="18" cy="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1" hangingPunct="1"/>
              <a:r>
                <a:rPr lang="es-ES" altLang="es-AR" sz="800">
                  <a:solidFill>
                    <a:srgbClr val="FFFFFF"/>
                  </a:solidFill>
                </a:rPr>
                <a:t>I</a:t>
              </a:r>
              <a:endParaRPr lang="es-ES" altLang="es-AR"/>
            </a:p>
          </p:txBody>
        </p:sp>
        <p:sp>
          <p:nvSpPr>
            <p:cNvPr id="8202" name="Rectangle 25"/>
            <p:cNvSpPr>
              <a:spLocks noChangeArrowheads="1"/>
            </p:cNvSpPr>
            <p:nvPr/>
          </p:nvSpPr>
          <p:spPr bwMode="auto">
            <a:xfrm>
              <a:off x="5037" y="909"/>
              <a:ext cx="43" cy="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1" hangingPunct="1"/>
              <a:r>
                <a:rPr lang="es-ES" altLang="es-AR" sz="800">
                  <a:solidFill>
                    <a:srgbClr val="FFFFFF"/>
                  </a:solidFill>
                </a:rPr>
                <a:t>E</a:t>
              </a:r>
              <a:endParaRPr lang="es-ES" altLang="es-AR"/>
            </a:p>
          </p:txBody>
        </p:sp>
        <p:sp>
          <p:nvSpPr>
            <p:cNvPr id="8203" name="Rectangle 26"/>
            <p:cNvSpPr>
              <a:spLocks noChangeArrowheads="1"/>
            </p:cNvSpPr>
            <p:nvPr/>
          </p:nvSpPr>
          <p:spPr bwMode="auto">
            <a:xfrm>
              <a:off x="5077" y="909"/>
              <a:ext cx="46" cy="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1" hangingPunct="1"/>
              <a:r>
                <a:rPr lang="es-ES" altLang="es-AR" sz="800">
                  <a:solidFill>
                    <a:srgbClr val="FFFFFF"/>
                  </a:solidFill>
                </a:rPr>
                <a:t>N</a:t>
              </a:r>
              <a:endParaRPr lang="es-ES" altLang="es-AR"/>
            </a:p>
          </p:txBody>
        </p:sp>
        <p:sp>
          <p:nvSpPr>
            <p:cNvPr id="8204" name="Rectangle 27"/>
            <p:cNvSpPr>
              <a:spLocks noChangeArrowheads="1"/>
            </p:cNvSpPr>
            <p:nvPr/>
          </p:nvSpPr>
          <p:spPr bwMode="auto">
            <a:xfrm>
              <a:off x="5126" y="909"/>
              <a:ext cx="46" cy="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1" hangingPunct="1"/>
              <a:r>
                <a:rPr lang="es-ES" altLang="es-AR" sz="800">
                  <a:solidFill>
                    <a:srgbClr val="FFFFFF"/>
                  </a:solidFill>
                </a:rPr>
                <a:t>C</a:t>
              </a:r>
              <a:endParaRPr lang="es-ES" altLang="es-AR"/>
            </a:p>
          </p:txBody>
        </p:sp>
        <p:sp>
          <p:nvSpPr>
            <p:cNvPr id="8205" name="Rectangle 28"/>
            <p:cNvSpPr>
              <a:spLocks noChangeArrowheads="1"/>
            </p:cNvSpPr>
            <p:nvPr/>
          </p:nvSpPr>
          <p:spPr bwMode="auto">
            <a:xfrm>
              <a:off x="5169" y="909"/>
              <a:ext cx="18" cy="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1" hangingPunct="1"/>
              <a:r>
                <a:rPr lang="es-ES" altLang="es-AR" sz="800">
                  <a:solidFill>
                    <a:srgbClr val="FFFFFF"/>
                  </a:solidFill>
                </a:rPr>
                <a:t>I</a:t>
              </a:r>
              <a:endParaRPr lang="es-ES" altLang="es-AR"/>
            </a:p>
          </p:txBody>
        </p:sp>
        <p:sp>
          <p:nvSpPr>
            <p:cNvPr id="8206" name="Rectangle 29"/>
            <p:cNvSpPr>
              <a:spLocks noChangeArrowheads="1"/>
            </p:cNvSpPr>
            <p:nvPr/>
          </p:nvSpPr>
          <p:spPr bwMode="auto">
            <a:xfrm>
              <a:off x="5194" y="909"/>
              <a:ext cx="43" cy="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1" hangingPunct="1"/>
              <a:r>
                <a:rPr lang="es-ES" altLang="es-AR" sz="800">
                  <a:solidFill>
                    <a:srgbClr val="FFFFFF"/>
                  </a:solidFill>
                </a:rPr>
                <a:t>A</a:t>
              </a:r>
              <a:endParaRPr lang="es-ES" altLang="es-AR"/>
            </a:p>
          </p:txBody>
        </p:sp>
        <p:sp>
          <p:nvSpPr>
            <p:cNvPr id="8207" name="Rectangle 30"/>
            <p:cNvSpPr>
              <a:spLocks noChangeArrowheads="1"/>
            </p:cNvSpPr>
            <p:nvPr/>
          </p:nvSpPr>
          <p:spPr bwMode="auto">
            <a:xfrm>
              <a:off x="4943" y="902"/>
              <a:ext cx="333" cy="87"/>
            </a:xfrm>
            <a:prstGeom prst="rect">
              <a:avLst/>
            </a:prstGeom>
            <a:solidFill>
              <a:srgbClr val="42A5B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1" hangingPunct="1"/>
              <a:endParaRPr lang="es-AR" altLang="es-AR"/>
            </a:p>
          </p:txBody>
        </p:sp>
        <p:sp>
          <p:nvSpPr>
            <p:cNvPr id="8208" name="Rectangle 31"/>
            <p:cNvSpPr>
              <a:spLocks noChangeArrowheads="1"/>
            </p:cNvSpPr>
            <p:nvPr/>
          </p:nvSpPr>
          <p:spPr bwMode="auto">
            <a:xfrm>
              <a:off x="4940" y="904"/>
              <a:ext cx="427" cy="1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1" hangingPunct="1"/>
              <a:r>
                <a:rPr lang="es-ES" altLang="es-AR" sz="1300" b="1">
                  <a:solidFill>
                    <a:srgbClr val="FFFFFF"/>
                  </a:solidFill>
                  <a:latin typeface="AvantGarde Bk BT" charset="0"/>
                </a:rPr>
                <a:t>CIENCIA</a:t>
              </a:r>
              <a:endParaRPr lang="es-ES" altLang="es-AR"/>
            </a:p>
          </p:txBody>
        </p:sp>
      </p:grpSp>
      <p:sp>
        <p:nvSpPr>
          <p:cNvPr id="8197" name="16 Rectángulo"/>
          <p:cNvSpPr>
            <a:spLocks noChangeArrowheads="1"/>
          </p:cNvSpPr>
          <p:nvPr/>
        </p:nvSpPr>
        <p:spPr bwMode="auto">
          <a:xfrm>
            <a:off x="4572000" y="6021388"/>
            <a:ext cx="45720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es-AR" altLang="es-AR" sz="1600"/>
              <a:t>Secretaría de Ciencia y Técnica</a:t>
            </a:r>
          </a:p>
          <a:p>
            <a:pPr eaLnBrk="1" hangingPunct="1"/>
            <a:r>
              <a:rPr lang="es-AR" altLang="es-AR" sz="1600"/>
              <a:t>Unidad Administradora de Proyectos</a:t>
            </a:r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s-AR" dirty="0" smtClean="0">
                <a:solidFill>
                  <a:schemeClr val="accent1">
                    <a:lumMod val="75000"/>
                  </a:schemeClr>
                </a:solidFill>
              </a:rPr>
              <a:t>Viajes y viáticos</a:t>
            </a:r>
            <a:endParaRPr lang="es-AR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22531" name="2 Marcador de contenido"/>
          <p:cNvSpPr>
            <a:spLocks noGrp="1"/>
          </p:cNvSpPr>
          <p:nvPr>
            <p:ph sz="quarter" idx="1"/>
          </p:nvPr>
        </p:nvSpPr>
        <p:spPr>
          <a:xfrm>
            <a:off x="457200" y="1341438"/>
            <a:ext cx="8229600" cy="5111750"/>
          </a:xfrm>
        </p:spPr>
        <p:txBody>
          <a:bodyPr rtlCol="0">
            <a:normAutofit/>
          </a:bodyPr>
          <a:lstStyle/>
          <a:p>
            <a:pPr marL="114300" indent="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es-AR" altLang="es-AR" dirty="0" smtClean="0"/>
          </a:p>
          <a:p>
            <a:pPr marL="274320" indent="-27432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s-AR" altLang="es-AR" sz="2800" u="sng" dirty="0" smtClean="0"/>
              <a:t>Excepción</a:t>
            </a:r>
            <a:r>
              <a:rPr lang="es-AR" altLang="es-AR" sz="2800" dirty="0" smtClean="0"/>
              <a:t>:</a:t>
            </a:r>
            <a:r>
              <a:rPr lang="es-AR" altLang="es-AR" sz="1800" dirty="0" smtClean="0"/>
              <a:t> (art. 5. DA 244/13) </a:t>
            </a:r>
          </a:p>
          <a:p>
            <a:pPr marL="274320" indent="-27432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s-AR" altLang="es-AR" sz="2000" dirty="0" smtClean="0"/>
              <a:t>Aprueba </a:t>
            </a:r>
            <a:r>
              <a:rPr lang="es-AR" altLang="es-AR" sz="2000" b="1" dirty="0" smtClean="0"/>
              <a:t>RECTOR</a:t>
            </a:r>
            <a:r>
              <a:rPr lang="es-AR" altLang="es-AR" sz="2000" dirty="0" smtClean="0"/>
              <a:t> mediante </a:t>
            </a:r>
            <a:r>
              <a:rPr lang="es-AR" altLang="es-AR" sz="2000" b="1" dirty="0" smtClean="0"/>
              <a:t>Resolución</a:t>
            </a:r>
            <a:r>
              <a:rPr lang="es-AR" altLang="es-AR" sz="2000" dirty="0" smtClean="0"/>
              <a:t>.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"/>
              <a:buChar char=""/>
              <a:defRPr/>
            </a:pPr>
            <a:r>
              <a:rPr lang="es-AR" altLang="es-AR" sz="2000" dirty="0" smtClean="0"/>
              <a:t>IR Nota solicitando autorización para viajar con otra aerolínea 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"/>
              <a:buChar char=""/>
              <a:defRPr/>
            </a:pPr>
            <a:r>
              <a:rPr lang="es-AR" altLang="es-AR" sz="2000" dirty="0" smtClean="0"/>
              <a:t>3 Presupuestos 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"/>
              <a:buChar char=""/>
              <a:defRPr/>
            </a:pPr>
            <a:endParaRPr lang="es-AR" altLang="es-AR" sz="2000" dirty="0" smtClean="0"/>
          </a:p>
          <a:p>
            <a:pPr marL="274320" indent="-27432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es-AR" altLang="es-AR" sz="1800" dirty="0" smtClean="0"/>
          </a:p>
          <a:p>
            <a:pPr marL="274320" indent="-27432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es-AR" altLang="es-AR" sz="1800" dirty="0" smtClean="0"/>
          </a:p>
          <a:p>
            <a:pPr marL="274320" indent="-27432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es-AR" altLang="es-AR" dirty="0" smtClean="0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s-AR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Viajes y </a:t>
            </a:r>
            <a:r>
              <a:rPr lang="es-AR" dirty="0" err="1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viaticos</a:t>
            </a:r>
            <a:endParaRPr lang="es-AR" dirty="0" smtClean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21507" name="2 Marcador de contenido"/>
          <p:cNvSpPr>
            <a:spLocks noGrp="1"/>
          </p:cNvSpPr>
          <p:nvPr>
            <p:ph sz="quarter" idx="1"/>
          </p:nvPr>
        </p:nvSpPr>
        <p:spPr>
          <a:xfrm>
            <a:off x="457200" y="1700213"/>
            <a:ext cx="8229600" cy="4681537"/>
          </a:xfrm>
        </p:spPr>
        <p:txBody>
          <a:bodyPr rtlCol="0">
            <a:normAutofit/>
          </a:bodyPr>
          <a:lstStyle/>
          <a:p>
            <a:pPr marL="274320" indent="-274320" eaLnBrk="1" fontAlgn="auto" hangingPunct="1">
              <a:lnSpc>
                <a:spcPct val="90000"/>
              </a:lnSpc>
              <a:spcAft>
                <a:spcPts val="0"/>
              </a:spcAft>
              <a:buFont typeface="Wingdings" pitchFamily="2" charset="2"/>
              <a:buChar char="ü"/>
              <a:defRPr/>
            </a:pPr>
            <a:r>
              <a:rPr lang="es-ES" altLang="es-AR" sz="2800" dirty="0" smtClean="0"/>
              <a:t>Viajes a Países no Miembros del BID o invitados de países no miembros del BID:</a:t>
            </a:r>
          </a:p>
          <a:p>
            <a:pPr marL="641033" lvl="1" indent="-274320" eaLnBrk="1" fontAlgn="auto" hangingPunct="1">
              <a:lnSpc>
                <a:spcPct val="90000"/>
              </a:lnSpc>
              <a:spcAft>
                <a:spcPts val="0"/>
              </a:spcAft>
              <a:buFont typeface="Wingdings" pitchFamily="2" charset="2"/>
              <a:buChar char="v"/>
              <a:defRPr/>
            </a:pPr>
            <a:endParaRPr lang="es-ES" altLang="es-AR" sz="1800" dirty="0" smtClean="0"/>
          </a:p>
          <a:p>
            <a:pPr marL="641033" lvl="1" indent="-274320" eaLnBrk="1" fontAlgn="auto" hangingPunct="1">
              <a:lnSpc>
                <a:spcPct val="90000"/>
              </a:lnSpc>
              <a:spcAft>
                <a:spcPts val="0"/>
              </a:spcAft>
              <a:buFont typeface="Wingdings" pitchFamily="2" charset="2"/>
              <a:buChar char="v"/>
              <a:defRPr/>
            </a:pPr>
            <a:r>
              <a:rPr lang="es-ES" altLang="es-AR" sz="2400" dirty="0" smtClean="0"/>
              <a:t>autorización de </a:t>
            </a:r>
            <a:r>
              <a:rPr lang="es-ES" altLang="es-AR" sz="2400" dirty="0" err="1" smtClean="0"/>
              <a:t>FONCyT</a:t>
            </a:r>
            <a:endParaRPr lang="es-ES" altLang="es-AR" sz="2400" dirty="0" smtClean="0"/>
          </a:p>
          <a:p>
            <a:pPr marL="915670" lvl="2" indent="-274320" eaLnBrk="1" fontAlgn="auto" hangingPunct="1">
              <a:lnSpc>
                <a:spcPct val="90000"/>
              </a:lnSpc>
              <a:spcAft>
                <a:spcPts val="0"/>
              </a:spcAft>
              <a:buNone/>
              <a:defRPr/>
            </a:pPr>
            <a:endParaRPr lang="es-ES" altLang="es-AR" sz="1500" dirty="0" smtClean="0"/>
          </a:p>
          <a:p>
            <a:pPr marL="915670" lvl="2" indent="-274320" eaLnBrk="1" fontAlgn="auto" hangingPunct="1">
              <a:lnSpc>
                <a:spcPct val="90000"/>
              </a:lnSpc>
              <a:spcAft>
                <a:spcPts val="0"/>
              </a:spcAft>
              <a:buFont typeface="Wingdings" pitchFamily="2" charset="2"/>
              <a:buChar char="v"/>
              <a:defRPr/>
            </a:pPr>
            <a:r>
              <a:rPr lang="es-ES" altLang="es-AR" sz="2000" dirty="0" smtClean="0"/>
              <a:t>IR solicitará autorización a </a:t>
            </a:r>
            <a:r>
              <a:rPr lang="es-ES" altLang="es-AR" sz="2000" dirty="0" err="1" smtClean="0"/>
              <a:t>FONCyT</a:t>
            </a:r>
            <a:r>
              <a:rPr lang="es-ES" altLang="es-AR" sz="2000" dirty="0" smtClean="0"/>
              <a:t> presentando nota a UAP  (al menos 1 mes antes del viaje), detallando: </a:t>
            </a:r>
          </a:p>
          <a:p>
            <a:pPr marL="1554480" lvl="4" indent="-182880" eaLnBrk="1" fontAlgn="auto" hangingPunct="1">
              <a:lnSpc>
                <a:spcPct val="90000"/>
              </a:lnSpc>
              <a:spcAft>
                <a:spcPts val="0"/>
              </a:spcAft>
              <a:buClr>
                <a:schemeClr val="accent5"/>
              </a:buClr>
              <a:buFont typeface="Wingdings" pitchFamily="2" charset="2"/>
              <a:buChar char="§"/>
              <a:defRPr/>
            </a:pPr>
            <a:r>
              <a:rPr lang="es-ES" altLang="es-AR" sz="1800" dirty="0" smtClean="0"/>
              <a:t>Actividades a realizar </a:t>
            </a:r>
          </a:p>
          <a:p>
            <a:pPr marL="1554480" lvl="4" indent="-182880" eaLnBrk="1" fontAlgn="auto" hangingPunct="1">
              <a:lnSpc>
                <a:spcPct val="90000"/>
              </a:lnSpc>
              <a:spcAft>
                <a:spcPts val="0"/>
              </a:spcAft>
              <a:buClr>
                <a:schemeClr val="accent5"/>
              </a:buClr>
              <a:buFont typeface="Wingdings" pitchFamily="2" charset="2"/>
              <a:buChar char="§"/>
              <a:defRPr/>
            </a:pPr>
            <a:r>
              <a:rPr lang="es-ES" altLang="es-AR" sz="1800" dirty="0" smtClean="0"/>
              <a:t>Relevancia que éstas tendrán en el desarrollo del Proyecto.</a:t>
            </a:r>
          </a:p>
          <a:p>
            <a:pPr marL="1325880" lvl="4" indent="0" eaLnBrk="1" fontAlgn="auto" hangingPunct="1">
              <a:lnSpc>
                <a:spcPct val="90000"/>
              </a:lnSpc>
              <a:spcAft>
                <a:spcPts val="0"/>
              </a:spcAft>
              <a:buClr>
                <a:schemeClr val="accent5"/>
              </a:buClr>
              <a:buFont typeface="Arial" pitchFamily="34" charset="0"/>
              <a:buNone/>
              <a:defRPr/>
            </a:pPr>
            <a:endParaRPr lang="es-ES" altLang="es-AR" sz="1800" u="sng" dirty="0" smtClean="0"/>
          </a:p>
          <a:p>
            <a:pPr marL="274320" indent="-274320" eaLnBrk="1" fontAlgn="auto" hangingPunct="1">
              <a:lnSpc>
                <a:spcPct val="90000"/>
              </a:lnSpc>
              <a:spcAft>
                <a:spcPts val="0"/>
              </a:spcAft>
              <a:buFont typeface="Wingdings" pitchFamily="2" charset="2"/>
              <a:buChar char="ü"/>
              <a:defRPr/>
            </a:pPr>
            <a:r>
              <a:rPr lang="es-ES" altLang="es-AR" sz="3000" dirty="0" smtClean="0"/>
              <a:t>Profesores/Científicos </a:t>
            </a:r>
            <a:r>
              <a:rPr lang="es-ES" altLang="es-AR" sz="3000" b="1" dirty="0" smtClean="0"/>
              <a:t>invitados</a:t>
            </a:r>
            <a:r>
              <a:rPr lang="es-ES" altLang="es-AR" sz="3000" dirty="0" smtClean="0"/>
              <a:t>: </a:t>
            </a:r>
            <a:r>
              <a:rPr lang="es-ES" altLang="es-AR" sz="2000" dirty="0" smtClean="0"/>
              <a:t>cobran viáticos nacionales, IR presentará nota a UAP justificando la invitación.</a:t>
            </a:r>
          </a:p>
          <a:p>
            <a:pPr marL="274320" indent="-274320" eaLnBrk="1" fontAlgn="auto" hangingPunct="1">
              <a:lnSpc>
                <a:spcPct val="90000"/>
              </a:lnSpc>
              <a:spcAft>
                <a:spcPts val="0"/>
              </a:spcAft>
              <a:buFont typeface="Arial" pitchFamily="34" charset="0"/>
              <a:buNone/>
              <a:defRPr/>
            </a:pPr>
            <a:endParaRPr lang="es-AR" altLang="es-AR" sz="3000" dirty="0" smtClean="0"/>
          </a:p>
          <a:p>
            <a:pPr marL="274320" indent="-274320" eaLnBrk="1" fontAlgn="auto" hangingPunct="1">
              <a:lnSpc>
                <a:spcPct val="90000"/>
              </a:lnSpc>
              <a:spcAft>
                <a:spcPts val="0"/>
              </a:spcAft>
              <a:buFont typeface="Arial" pitchFamily="34" charset="0"/>
              <a:buNone/>
              <a:defRPr/>
            </a:pPr>
            <a:endParaRPr lang="es-AR" altLang="es-AR" sz="3000" dirty="0" smtClean="0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s-ES" dirty="0" smtClean="0">
                <a:solidFill>
                  <a:schemeClr val="accent1">
                    <a:lumMod val="75000"/>
                  </a:schemeClr>
                </a:solidFill>
              </a:rPr>
              <a:t>Viáticos Nacionales</a:t>
            </a:r>
            <a:br>
              <a:rPr lang="es-ES" dirty="0" smtClean="0">
                <a:solidFill>
                  <a:schemeClr val="accent1">
                    <a:lumMod val="75000"/>
                  </a:schemeClr>
                </a:solidFill>
              </a:rPr>
            </a:br>
            <a:endParaRPr lang="es-ES" dirty="0">
              <a:solidFill>
                <a:schemeClr val="accent1">
                  <a:lumMod val="75000"/>
                </a:schemeClr>
              </a:solidFill>
            </a:endParaRPr>
          </a:p>
        </p:txBody>
      </p:sp>
      <p:graphicFrame>
        <p:nvGraphicFramePr>
          <p:cNvPr id="5" name="4 Marcador de contenido"/>
          <p:cNvGraphicFramePr>
            <a:graphicFrameLocks noGrp="1"/>
          </p:cNvGraphicFramePr>
          <p:nvPr>
            <p:ph sz="quarter" idx="1"/>
          </p:nvPr>
        </p:nvGraphicFramePr>
        <p:xfrm>
          <a:off x="251520" y="980728"/>
          <a:ext cx="8424862" cy="4825428"/>
        </p:xfrm>
        <a:graphic>
          <a:graphicData uri="http://schemas.openxmlformats.org/drawingml/2006/table">
            <a:tbl>
              <a:tblPr firstRow="1" firstCol="1" bandRow="1"/>
              <a:tblGrid>
                <a:gridCol w="6445019"/>
                <a:gridCol w="1979843"/>
              </a:tblGrid>
              <a:tr h="119071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AR" sz="1200" b="1" dirty="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ZONA</a:t>
                      </a:r>
                      <a:endParaRPr lang="es-ES" sz="11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AR" sz="1200" b="1" dirty="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PESOS</a:t>
                      </a:r>
                      <a:endParaRPr lang="es-ES" sz="11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72694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AR" sz="1200" b="1" i="1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Noroeste </a:t>
                      </a:r>
                      <a:r>
                        <a:rPr lang="es-AR" sz="120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(Pcias de Jujuy, Salta, Tucuman, Catamarca y La Rioja)</a:t>
                      </a:r>
                      <a:endParaRPr lang="es-ES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AR" sz="1200" b="1" i="1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$ 1.568</a:t>
                      </a:r>
                      <a:endParaRPr lang="es-ES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72694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AR" sz="1200" b="1" i="1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Noreste</a:t>
                      </a:r>
                      <a:r>
                        <a:rPr lang="es-AR" sz="120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 (Pcias de Misiones, Corrientes, Entre Rios, Formosa y Chaco)</a:t>
                      </a:r>
                      <a:endParaRPr lang="es-ES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AR" sz="1200" b="1" i="1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$ 1.097</a:t>
                      </a:r>
                      <a:endParaRPr lang="es-ES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36347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AR" sz="1200" b="1" i="1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Cuyo</a:t>
                      </a:r>
                      <a:r>
                        <a:rPr lang="es-AR" sz="120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 (Pcias de San Juan, Mendoza y San Luis) </a:t>
                      </a:r>
                      <a:endParaRPr lang="es-ES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AR" sz="1200" b="1" i="1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$ 1.568</a:t>
                      </a:r>
                      <a:endParaRPr lang="es-ES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72694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AR" sz="1200" b="1" i="1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Centro</a:t>
                      </a:r>
                      <a:r>
                        <a:rPr lang="es-AR" sz="120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 (Pcias de Cordoba, Santiago del Estero, Santa Fe y La Pampa) </a:t>
                      </a:r>
                      <a:endParaRPr lang="es-ES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AR" sz="1200" b="1" i="1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$ 1.309</a:t>
                      </a:r>
                      <a:endParaRPr lang="es-ES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72694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AR" sz="1200" b="1" i="1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Sur </a:t>
                      </a:r>
                      <a:r>
                        <a:rPr lang="es-AR" sz="120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(Pcias de Neuquen, Rio Negro, Chubut, Santa Cruz y Tierra del Fuego)</a:t>
                      </a:r>
                      <a:endParaRPr lang="es-ES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AR" sz="1200" b="1" i="1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$ 1.921</a:t>
                      </a:r>
                      <a:endParaRPr lang="es-ES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36347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AR" sz="1200" b="1" i="1" dirty="0" err="1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Region</a:t>
                      </a:r>
                      <a:r>
                        <a:rPr lang="es-AR" sz="1200" b="1" i="1" dirty="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 Metropolitana</a:t>
                      </a:r>
                      <a:r>
                        <a:rPr lang="es-AR" sz="1200" dirty="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 (</a:t>
                      </a:r>
                      <a:r>
                        <a:rPr lang="es-AR" sz="1200" dirty="0" err="1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Pcias</a:t>
                      </a:r>
                      <a:r>
                        <a:rPr lang="es-AR" sz="1200" dirty="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 de </a:t>
                      </a:r>
                      <a:r>
                        <a:rPr lang="es-AR" sz="1200" dirty="0" err="1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Bs.As</a:t>
                      </a:r>
                      <a:r>
                        <a:rPr lang="es-AR" sz="1200" dirty="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 y Cuidad de </a:t>
                      </a:r>
                      <a:r>
                        <a:rPr lang="es-AR" sz="1200" dirty="0" err="1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Bs.As</a:t>
                      </a:r>
                      <a:r>
                        <a:rPr lang="es-AR" sz="1200" dirty="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)</a:t>
                      </a:r>
                      <a:endParaRPr lang="es-ES" sz="11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AR" sz="1200" b="1" i="1" dirty="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$ 1.097</a:t>
                      </a:r>
                      <a:endParaRPr lang="es-ES" sz="11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s-AR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Viáticos Nacionales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algn="ctr">
              <a:buNone/>
            </a:pPr>
            <a:endParaRPr lang="es-AR" sz="3200" dirty="0" smtClean="0"/>
          </a:p>
          <a:p>
            <a:pPr algn="ctr">
              <a:buNone/>
            </a:pPr>
            <a:endParaRPr lang="es-AR" sz="3200" dirty="0" smtClean="0"/>
          </a:p>
          <a:p>
            <a:pPr algn="ctr">
              <a:buNone/>
            </a:pPr>
            <a:r>
              <a:rPr lang="es-AR" sz="3200" dirty="0" smtClean="0"/>
              <a:t>Distancias Menores a 10Km:</a:t>
            </a:r>
          </a:p>
          <a:p>
            <a:pPr algn="ctr">
              <a:buNone/>
            </a:pPr>
            <a:endParaRPr lang="es-AR" sz="3200" dirty="0" smtClean="0"/>
          </a:p>
          <a:p>
            <a:pPr algn="ctr">
              <a:buNone/>
            </a:pPr>
            <a:endParaRPr lang="es-AR" sz="3200" dirty="0" smtClean="0"/>
          </a:p>
          <a:p>
            <a:pPr>
              <a:buNone/>
            </a:pPr>
            <a:r>
              <a:rPr lang="es-AR" sz="3200" dirty="0" smtClean="0"/>
              <a:t>			  </a:t>
            </a:r>
            <a:r>
              <a:rPr lang="es-AR" sz="2200" dirty="0" smtClean="0"/>
              <a:t> </a:t>
            </a:r>
            <a:r>
              <a:rPr lang="es-AR" sz="3200" dirty="0" smtClean="0">
                <a:solidFill>
                  <a:schemeClr val="tx1"/>
                </a:solidFill>
              </a:rPr>
              <a:t>$549,00</a:t>
            </a:r>
          </a:p>
        </p:txBody>
      </p:sp>
      <p:cxnSp>
        <p:nvCxnSpPr>
          <p:cNvPr id="5" name="4 Conector recto de flecha"/>
          <p:cNvCxnSpPr/>
          <p:nvPr/>
        </p:nvCxnSpPr>
        <p:spPr>
          <a:xfrm>
            <a:off x="3419872" y="3356992"/>
            <a:ext cx="0" cy="936104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</p:spTree>
  </p:cSld>
  <p:clrMapOvr>
    <a:masterClrMapping/>
  </p:clrMapOvr>
  <p:transition>
    <p:wipe dir="r"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s-ES" dirty="0" smtClean="0"/>
              <a:t>Viáticos internacionales</a:t>
            </a:r>
            <a:endParaRPr lang="es-ES" dirty="0"/>
          </a:p>
        </p:txBody>
      </p:sp>
      <p:sp>
        <p:nvSpPr>
          <p:cNvPr id="27651" name="2 Marcador de contenido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625"/>
          </a:xfrm>
        </p:spPr>
        <p:txBody>
          <a:bodyPr/>
          <a:lstStyle/>
          <a:p>
            <a:pPr eaLnBrk="1" hangingPunct="1"/>
            <a:r>
              <a:rPr lang="es-ES" altLang="es-ES" sz="2800" u="sng" smtClean="0"/>
              <a:t>América del Norte </a:t>
            </a:r>
            <a:r>
              <a:rPr lang="es-ES" altLang="es-ES" sz="2800" smtClean="0"/>
              <a:t>: U$D328</a:t>
            </a:r>
          </a:p>
          <a:p>
            <a:pPr eaLnBrk="1" hangingPunct="1"/>
            <a:endParaRPr lang="es-ES" altLang="es-ES" sz="2800" smtClean="0"/>
          </a:p>
          <a:p>
            <a:pPr eaLnBrk="1" hangingPunct="1"/>
            <a:endParaRPr lang="es-ES" altLang="es-ES" sz="2800" smtClean="0"/>
          </a:p>
          <a:p>
            <a:pPr eaLnBrk="1" hangingPunct="1"/>
            <a:r>
              <a:rPr lang="es-ES" altLang="es-ES" sz="2800" u="sng" smtClean="0"/>
              <a:t>América Central y del Sur</a:t>
            </a:r>
            <a:r>
              <a:rPr lang="es-ES" altLang="es-ES" sz="2800" smtClean="0"/>
              <a:t>: U$D 268</a:t>
            </a:r>
          </a:p>
          <a:p>
            <a:pPr eaLnBrk="1" hangingPunct="1"/>
            <a:endParaRPr lang="es-ES" altLang="es-ES" sz="2800" smtClean="0"/>
          </a:p>
          <a:p>
            <a:pPr eaLnBrk="1" hangingPunct="1"/>
            <a:endParaRPr lang="es-ES" altLang="es-ES" sz="2800" smtClean="0"/>
          </a:p>
          <a:p>
            <a:pPr eaLnBrk="1" hangingPunct="1"/>
            <a:r>
              <a:rPr lang="es-ES" altLang="es-ES" sz="2800" u="sng" smtClean="0"/>
              <a:t>Europa / África / Oceanía / Asia</a:t>
            </a:r>
            <a:r>
              <a:rPr lang="es-ES" altLang="es-ES" sz="2800" smtClean="0"/>
              <a:t>: Euros 324</a:t>
            </a:r>
          </a:p>
        </p:txBody>
      </p:sp>
    </p:spTree>
  </p:cSld>
  <p:clrMapOvr>
    <a:masterClrMapping/>
  </p:clrMapOvr>
  <p:transition>
    <p:wipe dir="r"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s-AR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s-AR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s-AR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Equipamiento</a:t>
            </a:r>
            <a:r>
              <a:rPr lang="es-AR" dirty="0" smtClean="0">
                <a:solidFill>
                  <a:schemeClr val="accent1">
                    <a:lumMod val="75000"/>
                  </a:schemeClr>
                </a:solidFill>
              </a:rPr>
              <a:t/>
            </a:r>
            <a:br>
              <a:rPr lang="es-AR" dirty="0" smtClean="0">
                <a:solidFill>
                  <a:schemeClr val="accent1">
                    <a:lumMod val="75000"/>
                  </a:schemeClr>
                </a:solidFill>
              </a:rPr>
            </a:br>
            <a:endParaRPr lang="es-AR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26627" name="2 Marcador de contenido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625"/>
          </a:xfrm>
        </p:spPr>
        <p:txBody>
          <a:bodyPr rtlCol="0">
            <a:normAutofit/>
          </a:bodyPr>
          <a:lstStyle/>
          <a:p>
            <a:pPr marL="174625" lvl="2" indent="-174625" eaLnBrk="1" fontAlgn="auto" hangingPunct="1">
              <a:spcAft>
                <a:spcPts val="0"/>
              </a:spcAft>
              <a:buClr>
                <a:schemeClr val="accent3"/>
              </a:buClr>
              <a:buFont typeface="Wingdings"/>
              <a:buChar char=""/>
              <a:defRPr/>
            </a:pPr>
            <a:r>
              <a:rPr lang="es-AR" sz="3200" dirty="0" smtClean="0"/>
              <a:t>“Planilla de Alta de Bienes”</a:t>
            </a:r>
          </a:p>
          <a:p>
            <a:pPr marL="174625" lvl="2" indent="-174625" eaLnBrk="1" fontAlgn="auto" hangingPunct="1">
              <a:spcAft>
                <a:spcPts val="0"/>
              </a:spcAft>
              <a:buClr>
                <a:schemeClr val="accent3"/>
              </a:buClr>
              <a:buFont typeface="Wingdings"/>
              <a:buChar char=""/>
              <a:defRPr/>
            </a:pPr>
            <a:endParaRPr lang="es-AR" sz="3200" dirty="0" smtClean="0"/>
          </a:p>
          <a:p>
            <a:pPr marL="0" lvl="2" indent="0" algn="just" eaLnBrk="1" fontAlgn="auto" hangingPunct="1">
              <a:spcAft>
                <a:spcPts val="0"/>
              </a:spcAft>
              <a:buClr>
                <a:schemeClr val="accent3"/>
              </a:buClr>
              <a:buFont typeface="Wingdings"/>
              <a:buChar char=""/>
              <a:defRPr/>
            </a:pPr>
            <a:r>
              <a:rPr lang="es-AR" sz="3200" b="1" dirty="0" smtClean="0"/>
              <a:t> Equipo no presupuestado</a:t>
            </a:r>
            <a:r>
              <a:rPr lang="es-AR" sz="3200" dirty="0" smtClean="0"/>
              <a:t>: nota a UAP justificando utilidad para proyecto.</a:t>
            </a:r>
          </a:p>
          <a:p>
            <a:pPr marL="0" lvl="2" indent="0" algn="just" eaLnBrk="1" fontAlgn="auto" hangingPunct="1">
              <a:spcAft>
                <a:spcPts val="0"/>
              </a:spcAft>
              <a:buClr>
                <a:schemeClr val="accent3"/>
              </a:buClr>
              <a:buFont typeface="Wingdings"/>
              <a:buChar char=""/>
              <a:defRPr/>
            </a:pPr>
            <a:endParaRPr lang="es-AR" sz="3200" dirty="0" smtClean="0"/>
          </a:p>
          <a:p>
            <a:pPr marL="0" lvl="2" indent="0" algn="just" eaLnBrk="1" fontAlgn="auto" hangingPunct="1">
              <a:spcAft>
                <a:spcPts val="0"/>
              </a:spcAft>
              <a:buClr>
                <a:schemeClr val="accent3"/>
              </a:buClr>
              <a:buFont typeface="Wingdings"/>
              <a:buChar char=""/>
              <a:defRPr/>
            </a:pPr>
            <a:r>
              <a:rPr lang="es-AR" sz="3200" b="1" dirty="0" smtClean="0"/>
              <a:t> No</a:t>
            </a:r>
            <a:r>
              <a:rPr lang="es-AR" sz="3200" dirty="0" smtClean="0"/>
              <a:t> podrán realizarse </a:t>
            </a:r>
            <a:r>
              <a:rPr lang="es-AR" sz="3200" b="1" dirty="0" smtClean="0"/>
              <a:t>modificaciones</a:t>
            </a:r>
            <a:r>
              <a:rPr lang="es-AR" sz="3200" dirty="0" smtClean="0"/>
              <a:t> en el rubro equipamiento o comprar equipo no previsto durante los </a:t>
            </a:r>
            <a:r>
              <a:rPr lang="es-AR" sz="3200" b="1" u="sng" dirty="0" smtClean="0"/>
              <a:t>últimos 6 meses de ejecución del proyecto.</a:t>
            </a:r>
            <a:endParaRPr lang="es-AR" b="1" u="sng" dirty="0" smtClean="0"/>
          </a:p>
          <a:p>
            <a:pPr marL="0" lvl="2" indent="0" eaLnBrk="1" fontAlgn="auto" hangingPunct="1">
              <a:spcAft>
                <a:spcPts val="0"/>
              </a:spcAft>
              <a:buClr>
                <a:schemeClr val="accent3"/>
              </a:buClr>
              <a:buFont typeface="Arial" charset="0"/>
              <a:buNone/>
              <a:defRPr/>
            </a:pPr>
            <a:endParaRPr lang="es-AR" sz="3200" dirty="0" smtClean="0"/>
          </a:p>
          <a:p>
            <a:pPr marL="0" lvl="2" indent="0" eaLnBrk="1" fontAlgn="auto" hangingPunct="1">
              <a:spcAft>
                <a:spcPts val="0"/>
              </a:spcAft>
              <a:buClr>
                <a:schemeClr val="accent3"/>
              </a:buClr>
              <a:buFont typeface="Arial" charset="0"/>
              <a:buNone/>
              <a:defRPr/>
            </a:pPr>
            <a:endParaRPr lang="es-AR" sz="3200" dirty="0" smtClean="0"/>
          </a:p>
          <a:p>
            <a:pPr lvl="2" indent="-182880" eaLnBrk="1" fontAlgn="auto" hangingPunct="1">
              <a:spcAft>
                <a:spcPts val="0"/>
              </a:spcAft>
              <a:buClr>
                <a:schemeClr val="accent3"/>
              </a:buClr>
              <a:buFont typeface="Arial" charset="0"/>
              <a:buNone/>
              <a:defRPr/>
            </a:pPr>
            <a:endParaRPr lang="es-AR" dirty="0" smtClean="0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6925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s-AR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Compras conjuntas</a:t>
            </a:r>
            <a:r>
              <a:rPr lang="es-AR" dirty="0" smtClean="0">
                <a:solidFill>
                  <a:schemeClr val="accent1">
                    <a:lumMod val="75000"/>
                  </a:schemeClr>
                </a:solidFill>
              </a:rPr>
              <a:t>:	</a:t>
            </a:r>
          </a:p>
        </p:txBody>
      </p:sp>
      <p:graphicFrame>
        <p:nvGraphicFramePr>
          <p:cNvPr id="4" name="3 Marcador de contenido"/>
          <p:cNvGraphicFramePr>
            <a:graphicFrameLocks noGrp="1"/>
          </p:cNvGraphicFramePr>
          <p:nvPr>
            <p:ph sz="quarter" idx="1"/>
          </p:nvPr>
        </p:nvGraphicFramePr>
        <p:xfrm>
          <a:off x="179388" y="1006475"/>
          <a:ext cx="8785225" cy="5851667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3040071"/>
                <a:gridCol w="5745154"/>
              </a:tblGrid>
              <a:tr h="365711">
                <a:tc>
                  <a:txBody>
                    <a:bodyPr/>
                    <a:lstStyle/>
                    <a:p>
                      <a:r>
                        <a:rPr lang="es-AR" sz="1800" dirty="0" smtClean="0"/>
                        <a:t>Tipo de</a:t>
                      </a:r>
                      <a:r>
                        <a:rPr lang="es-AR" sz="1800" baseline="0" dirty="0" smtClean="0"/>
                        <a:t> proyectos</a:t>
                      </a:r>
                      <a:endParaRPr lang="es-AR" sz="1800" dirty="0"/>
                    </a:p>
                  </a:txBody>
                  <a:tcPr marL="91443" marR="91443" marT="45702" marB="45702"/>
                </a:tc>
                <a:tc>
                  <a:txBody>
                    <a:bodyPr/>
                    <a:lstStyle/>
                    <a:p>
                      <a:r>
                        <a:rPr lang="es-AR" sz="1800" dirty="0" smtClean="0"/>
                        <a:t>Procedimiento:</a:t>
                      </a:r>
                      <a:endParaRPr lang="es-AR" sz="1800" dirty="0"/>
                    </a:p>
                  </a:txBody>
                  <a:tcPr marL="91443" marR="91443" marT="45702" marB="45702"/>
                </a:tc>
              </a:tr>
              <a:tr h="1127675">
                <a:tc>
                  <a:txBody>
                    <a:bodyPr/>
                    <a:lstStyle/>
                    <a:p>
                      <a:r>
                        <a:rPr lang="es-AR" sz="1800" dirty="0" smtClean="0"/>
                        <a:t>PICT/PICTOS</a:t>
                      </a:r>
                      <a:r>
                        <a:rPr lang="es-AR" sz="1800" baseline="0" dirty="0" smtClean="0"/>
                        <a:t> </a:t>
                      </a:r>
                    </a:p>
                    <a:p>
                      <a:r>
                        <a:rPr lang="es-AR" sz="1800" b="1" baseline="0" dirty="0" smtClean="0"/>
                        <a:t>misma </a:t>
                      </a:r>
                      <a:r>
                        <a:rPr lang="es-AR" sz="1800" b="0" baseline="0" dirty="0" smtClean="0"/>
                        <a:t>Inst. Beneficiaria</a:t>
                      </a:r>
                      <a:r>
                        <a:rPr lang="es-AR" sz="1800" baseline="0" dirty="0" smtClean="0"/>
                        <a:t>                                                                        (UNL)</a:t>
                      </a:r>
                      <a:endParaRPr lang="es-AR" sz="1800" dirty="0"/>
                    </a:p>
                  </a:txBody>
                  <a:tcPr marL="91443" marR="91443" marT="45702" marB="45702"/>
                </a:tc>
                <a:tc>
                  <a:txBody>
                    <a:bodyPr/>
                    <a:lstStyle/>
                    <a:p>
                      <a:pPr>
                        <a:buFont typeface="Arial" charset="0"/>
                        <a:buChar char="•"/>
                      </a:pPr>
                      <a:r>
                        <a:rPr lang="es-AR" sz="1800" baseline="0" dirty="0" smtClean="0"/>
                        <a:t> Nota a la UAP indicando: </a:t>
                      </a:r>
                    </a:p>
                    <a:p>
                      <a:pPr marL="990600" indent="0">
                        <a:buFont typeface="Wingdings" pitchFamily="2" charset="2"/>
                        <a:buChar char="ü"/>
                      </a:pPr>
                      <a:r>
                        <a:rPr lang="es-AR" sz="1600" baseline="0" dirty="0" smtClean="0"/>
                        <a:t>proyectos involucrados </a:t>
                      </a:r>
                    </a:p>
                    <a:p>
                      <a:pPr marL="990600" indent="0">
                        <a:buFont typeface="Wingdings" pitchFamily="2" charset="2"/>
                        <a:buChar char="ü"/>
                      </a:pPr>
                      <a:r>
                        <a:rPr lang="es-AR" sz="1600" baseline="0" dirty="0" smtClean="0"/>
                        <a:t>porcentaje de participación.                   </a:t>
                      </a:r>
                    </a:p>
                    <a:p>
                      <a:pPr>
                        <a:buFont typeface="Arial" charset="0"/>
                        <a:buNone/>
                      </a:pPr>
                      <a:r>
                        <a:rPr lang="es-AR" sz="1800" baseline="0" dirty="0" smtClean="0"/>
                        <a:t>                                                       </a:t>
                      </a:r>
                      <a:endParaRPr lang="es-AR" sz="1800" dirty="0"/>
                    </a:p>
                  </a:txBody>
                  <a:tcPr marL="91443" marR="91443" marT="45702" marB="45702"/>
                </a:tc>
              </a:tr>
              <a:tr h="1767725">
                <a:tc>
                  <a:txBody>
                    <a:bodyPr/>
                    <a:lstStyle/>
                    <a:p>
                      <a:endParaRPr lang="es-AR" sz="1800" dirty="0" smtClean="0"/>
                    </a:p>
                    <a:p>
                      <a:r>
                        <a:rPr lang="es-AR" sz="1800" dirty="0" smtClean="0"/>
                        <a:t>PICT/PICTO</a:t>
                      </a:r>
                      <a:r>
                        <a:rPr lang="es-AR" sz="1800" baseline="0" dirty="0" smtClean="0"/>
                        <a:t> </a:t>
                      </a:r>
                    </a:p>
                    <a:p>
                      <a:r>
                        <a:rPr lang="es-AR" sz="1800" b="1" baseline="0" dirty="0" smtClean="0"/>
                        <a:t>diferentes</a:t>
                      </a:r>
                      <a:r>
                        <a:rPr lang="es-AR" sz="1800" baseline="0" dirty="0" smtClean="0"/>
                        <a:t> Inst. Beneficiarias</a:t>
                      </a:r>
                      <a:endParaRPr lang="es-AR" sz="1800" b="1" dirty="0"/>
                    </a:p>
                  </a:txBody>
                  <a:tcPr marL="91443" marR="91443" marT="45702" marB="45702"/>
                </a:tc>
                <a:tc>
                  <a:txBody>
                    <a:bodyPr/>
                    <a:lstStyle/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es-AR" sz="1800" dirty="0" smtClean="0"/>
                        <a:t> Autoriza: FONCyT</a:t>
                      </a:r>
                    </a:p>
                    <a:p>
                      <a:pPr>
                        <a:buFont typeface="Arial" charset="0"/>
                        <a:buChar char="•"/>
                      </a:pPr>
                      <a:r>
                        <a:rPr lang="es-AR" sz="2000" baseline="0" dirty="0" smtClean="0"/>
                        <a:t> </a:t>
                      </a:r>
                      <a:r>
                        <a:rPr lang="es-AR" sz="1800" baseline="0" dirty="0" smtClean="0"/>
                        <a:t>Nota a la UAP indicando</a:t>
                      </a:r>
                      <a:r>
                        <a:rPr lang="es-AR" sz="2000" baseline="0" dirty="0" smtClean="0"/>
                        <a:t>: </a:t>
                      </a:r>
                    </a:p>
                    <a:p>
                      <a:pPr marL="990600" indent="0">
                        <a:buFont typeface="Wingdings" pitchFamily="2" charset="2"/>
                        <a:buChar char="ü"/>
                      </a:pPr>
                      <a:r>
                        <a:rPr lang="es-AR" sz="1800" baseline="0" dirty="0" smtClean="0"/>
                        <a:t>proyectos involucrados </a:t>
                      </a:r>
                    </a:p>
                    <a:p>
                      <a:pPr marL="990600" indent="0">
                        <a:buFont typeface="Wingdings" pitchFamily="2" charset="2"/>
                        <a:buChar char="ü"/>
                      </a:pPr>
                      <a:r>
                        <a:rPr lang="es-AR" sz="1800" baseline="0" dirty="0" smtClean="0"/>
                        <a:t>Costo total del equipo</a:t>
                      </a:r>
                    </a:p>
                    <a:p>
                      <a:pPr marL="990600" indent="0">
                        <a:buFont typeface="Wingdings" pitchFamily="2" charset="2"/>
                        <a:buChar char="ü"/>
                      </a:pPr>
                      <a:r>
                        <a:rPr lang="es-AR" sz="1800" baseline="0" dirty="0" smtClean="0"/>
                        <a:t>porcentaje de participación. </a:t>
                      </a:r>
                    </a:p>
                    <a:p>
                      <a:pPr marL="990600" indent="0">
                        <a:buFont typeface="Wingdings" pitchFamily="2" charset="2"/>
                        <a:buChar char="ü"/>
                      </a:pPr>
                      <a:r>
                        <a:rPr lang="es-AR" sz="1800" baseline="0" dirty="0" smtClean="0"/>
                        <a:t>Destino del bien.</a:t>
                      </a:r>
                      <a:endParaRPr lang="es-AR" sz="1800" dirty="0" smtClean="0"/>
                    </a:p>
                  </a:txBody>
                  <a:tcPr marL="91443" marR="91443" marT="45702" marB="45702"/>
                </a:tc>
              </a:tr>
              <a:tr h="2590415">
                <a:tc>
                  <a:txBody>
                    <a:bodyPr/>
                    <a:lstStyle/>
                    <a:p>
                      <a:endParaRPr lang="es-AR" sz="1800" dirty="0" smtClean="0"/>
                    </a:p>
                    <a:p>
                      <a:r>
                        <a:rPr lang="es-AR" sz="1800" dirty="0" smtClean="0"/>
                        <a:t>PICT/</a:t>
                      </a:r>
                      <a:r>
                        <a:rPr lang="es-AR" sz="1800" baseline="0" dirty="0" smtClean="0"/>
                        <a:t>PICTO </a:t>
                      </a:r>
                    </a:p>
                    <a:p>
                      <a:r>
                        <a:rPr lang="es-AR" sz="1800" b="1" baseline="0" dirty="0" smtClean="0"/>
                        <a:t>con otros proyectos: </a:t>
                      </a:r>
                      <a:r>
                        <a:rPr lang="es-AR" sz="1800" baseline="0" dirty="0" smtClean="0"/>
                        <a:t>CONICET, UNL, UE</a:t>
                      </a:r>
                      <a:endParaRPr lang="es-AR" sz="1800" dirty="0"/>
                    </a:p>
                  </a:txBody>
                  <a:tcPr marL="91443" marR="91443" marT="45702" marB="45702"/>
                </a:tc>
                <a:tc>
                  <a:txBody>
                    <a:bodyPr/>
                    <a:lstStyle/>
                    <a:p>
                      <a:pPr>
                        <a:buFont typeface="Arial" charset="0"/>
                        <a:buChar char="•"/>
                      </a:pPr>
                      <a:r>
                        <a:rPr lang="es-AR" sz="1800" baseline="0" dirty="0" smtClean="0"/>
                        <a:t> Autoriza: FONCyT y otro organismo involucrado </a:t>
                      </a:r>
                      <a:r>
                        <a:rPr lang="es-AR" sz="1800" i="1" baseline="0" dirty="0" smtClean="0"/>
                        <a:t>(presentar a UAP autorización)</a:t>
                      </a:r>
                    </a:p>
                    <a:p>
                      <a:pPr>
                        <a:buFont typeface="Arial" charset="0"/>
                        <a:buChar char="•"/>
                      </a:pPr>
                      <a:r>
                        <a:rPr lang="es-AR" sz="1800" baseline="0" dirty="0" smtClean="0"/>
                        <a:t>Nota a la UAP indicando</a:t>
                      </a:r>
                      <a:r>
                        <a:rPr lang="es-AR" sz="2000" baseline="0" dirty="0" smtClean="0"/>
                        <a:t>: </a:t>
                      </a:r>
                    </a:p>
                    <a:p>
                      <a:pPr marL="990600" indent="0">
                        <a:buFont typeface="Wingdings" pitchFamily="2" charset="2"/>
                        <a:buChar char="ü"/>
                      </a:pPr>
                      <a:r>
                        <a:rPr lang="es-AR" sz="1800" baseline="0" dirty="0" smtClean="0"/>
                        <a:t>proyectos involucrados </a:t>
                      </a:r>
                    </a:p>
                    <a:p>
                      <a:pPr marL="990600" indent="0">
                        <a:buFont typeface="Wingdings" pitchFamily="2" charset="2"/>
                        <a:buChar char="ü"/>
                      </a:pPr>
                      <a:r>
                        <a:rPr lang="es-AR" sz="1800" baseline="0" dirty="0" smtClean="0"/>
                        <a:t>Costo total del equipo</a:t>
                      </a:r>
                    </a:p>
                    <a:p>
                      <a:pPr marL="990600" indent="0">
                        <a:buFont typeface="Wingdings" pitchFamily="2" charset="2"/>
                        <a:buChar char="ü"/>
                      </a:pPr>
                      <a:r>
                        <a:rPr lang="es-AR" sz="1800" baseline="0" dirty="0" smtClean="0"/>
                        <a:t>porcentaje de participación. </a:t>
                      </a:r>
                    </a:p>
                    <a:p>
                      <a:pPr marL="990600" indent="0">
                        <a:buFont typeface="Wingdings" pitchFamily="2" charset="2"/>
                        <a:buChar char="ü"/>
                      </a:pPr>
                      <a:r>
                        <a:rPr lang="es-AR" sz="1800" baseline="0" dirty="0" smtClean="0"/>
                        <a:t>Destino del bien.</a:t>
                      </a:r>
                    </a:p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es-AR" sz="1800" baseline="0" dirty="0" smtClean="0"/>
                        <a:t> Requisito: procedimientos de compras: los del BID. </a:t>
                      </a:r>
                      <a:endParaRPr lang="es-AR" sz="1800" dirty="0"/>
                    </a:p>
                  </a:txBody>
                  <a:tcPr marL="91443" marR="91443" marT="45702" marB="45702"/>
                </a:tc>
              </a:tr>
            </a:tbl>
          </a:graphicData>
        </a:graphic>
      </p:graphicFrame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s-AR" sz="40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Gastos “No elegibles”</a:t>
            </a:r>
            <a:endParaRPr lang="es-AR" sz="4000" b="1" dirty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7891" name="2 Marcador de contenido"/>
          <p:cNvSpPr>
            <a:spLocks noGrp="1"/>
          </p:cNvSpPr>
          <p:nvPr>
            <p:ph sz="quarter" idx="1"/>
          </p:nvPr>
        </p:nvSpPr>
        <p:spPr>
          <a:xfrm>
            <a:off x="468313" y="1700213"/>
            <a:ext cx="8289925" cy="4968875"/>
          </a:xfrm>
        </p:spPr>
        <p:txBody>
          <a:bodyPr/>
          <a:lstStyle/>
          <a:p>
            <a:pPr eaLnBrk="1" hangingPunct="1"/>
            <a:r>
              <a:rPr lang="es-ES" altLang="es-AR" smtClean="0"/>
              <a:t>Gastos generales que correspondan a la IB </a:t>
            </a:r>
            <a:r>
              <a:rPr lang="es-ES" altLang="es-AR" sz="1800" smtClean="0"/>
              <a:t>(ej.: mobiliario de todo tipo, cerrajería, internet, telefonía, electricidad, gas, etc.) </a:t>
            </a:r>
          </a:p>
          <a:p>
            <a:pPr eaLnBrk="1" hangingPunct="1"/>
            <a:r>
              <a:rPr lang="es-ES" altLang="es-AR" smtClean="0"/>
              <a:t>Reparación y/o mantenimiento de equipamiento de cualquier tipo u origen</a:t>
            </a:r>
          </a:p>
          <a:p>
            <a:pPr eaLnBrk="1" hangingPunct="1"/>
            <a:r>
              <a:rPr lang="es-ES" altLang="es-AR" smtClean="0"/>
              <a:t>Alquiler de vehículos de toda clase. </a:t>
            </a:r>
          </a:p>
          <a:p>
            <a:pPr eaLnBrk="1" hangingPunct="1"/>
            <a:r>
              <a:rPr lang="es-ES" altLang="es-AR" smtClean="0"/>
              <a:t>Compra de bienes, contratación de servicios o viajes a países no miembros del BID</a:t>
            </a:r>
          </a:p>
          <a:p>
            <a:pPr eaLnBrk="1" hangingPunct="1"/>
            <a:r>
              <a:rPr lang="es-ES" altLang="es-AR" smtClean="0"/>
              <a:t>Comprobantes de pago con fecha posterior a la finalización del proyecto. </a:t>
            </a:r>
          </a:p>
          <a:p>
            <a:pPr eaLnBrk="1" hangingPunct="1"/>
            <a:r>
              <a:rPr lang="es-ES" altLang="es-AR" smtClean="0"/>
              <a:t>Entre los mas importantes </a:t>
            </a:r>
            <a:r>
              <a:rPr lang="es-ES" altLang="es-AR" sz="1800" smtClean="0"/>
              <a:t>.. </a:t>
            </a:r>
            <a:endParaRPr lang="es-AR" altLang="es-AR" sz="1800" smtClean="0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3412"/>
          </a:xfrm>
        </p:spPr>
        <p:txBody>
          <a:bodyPr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s-ES" sz="36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s-ES" sz="36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s-ES" sz="36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Normas sobre adquisiciones</a:t>
            </a:r>
            <a:endParaRPr lang="es-AR" sz="3600" dirty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4 Marcador de contenido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>
              <a:buFont typeface="Wingdings" pitchFamily="2" charset="2"/>
              <a:buChar char="Ø"/>
            </a:pPr>
            <a:r>
              <a:rPr lang="es-AR" sz="4000" dirty="0" smtClean="0"/>
              <a:t>Toma de Precios</a:t>
            </a:r>
          </a:p>
          <a:p>
            <a:pPr>
              <a:buFont typeface="Wingdings" pitchFamily="2" charset="2"/>
              <a:buChar char="Ø"/>
            </a:pPr>
            <a:endParaRPr lang="es-AR" sz="4000" dirty="0" smtClean="0"/>
          </a:p>
          <a:p>
            <a:pPr>
              <a:buFont typeface="Wingdings" pitchFamily="2" charset="2"/>
              <a:buChar char="Ø"/>
            </a:pPr>
            <a:r>
              <a:rPr lang="es-AR" sz="4000" dirty="0" smtClean="0"/>
              <a:t>Concurso de Precios</a:t>
            </a:r>
          </a:p>
          <a:p>
            <a:pPr>
              <a:buFont typeface="Wingdings" pitchFamily="2" charset="2"/>
              <a:buChar char="Ø"/>
            </a:pPr>
            <a:endParaRPr lang="es-AR" sz="4000" dirty="0" smtClean="0"/>
          </a:p>
          <a:p>
            <a:pPr>
              <a:buFont typeface="Wingdings" pitchFamily="2" charset="2"/>
              <a:buChar char="Ø"/>
            </a:pPr>
            <a:r>
              <a:rPr lang="es-AR" sz="4000" dirty="0" smtClean="0"/>
              <a:t>Comparación de Ofertas</a:t>
            </a:r>
          </a:p>
          <a:p>
            <a:pPr>
              <a:buFont typeface="Wingdings" pitchFamily="2" charset="2"/>
              <a:buChar char="Ø"/>
            </a:pPr>
            <a:endParaRPr lang="es-AR" sz="4000" dirty="0" smtClean="0"/>
          </a:p>
          <a:p>
            <a:pPr>
              <a:buFont typeface="Wingdings" pitchFamily="2" charset="2"/>
              <a:buChar char="Ø"/>
            </a:pPr>
            <a:r>
              <a:rPr lang="es-AR" sz="4000" dirty="0" smtClean="0"/>
              <a:t>Compra Directa </a:t>
            </a:r>
            <a:endParaRPr lang="es-AR" sz="4000" dirty="0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s-ES" altLang="es-ES" sz="40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/>
            </a:r>
            <a:br>
              <a:rPr lang="es-ES" altLang="es-ES" sz="40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r>
              <a:rPr lang="es-ES" altLang="es-ES" sz="40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/>
            </a:r>
            <a:br>
              <a:rPr lang="es-ES" altLang="es-ES" sz="40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r>
              <a:rPr lang="es-ES" altLang="es-ES" sz="40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/>
            </a:r>
            <a:br>
              <a:rPr lang="es-ES" altLang="es-ES" sz="40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r>
              <a:rPr lang="es-ES" altLang="es-ES" sz="40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/>
            </a:r>
            <a:br>
              <a:rPr lang="es-ES" altLang="es-ES" sz="40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r>
              <a:rPr lang="es-ES" altLang="es-ES" sz="40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/>
            </a:r>
            <a:br>
              <a:rPr lang="es-ES" altLang="es-ES" sz="40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r>
              <a:rPr lang="es-ES" altLang="es-ES" sz="40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Toma de Precios</a:t>
            </a:r>
            <a:br>
              <a:rPr lang="es-ES" altLang="es-ES" sz="40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endParaRPr lang="es-ES" sz="4000" b="1" dirty="0" smtClean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40963" name="2 Marcador de contenido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625"/>
          </a:xfrm>
        </p:spPr>
        <p:txBody>
          <a:bodyPr/>
          <a:lstStyle/>
          <a:p>
            <a:pPr lvl="1" eaLnBrk="1" hangingPunct="1"/>
            <a:r>
              <a:rPr lang="es-ES" altLang="es-ES" sz="2500" dirty="0" smtClean="0"/>
              <a:t>Compra menores a U$S5.000,00</a:t>
            </a:r>
          </a:p>
          <a:p>
            <a:pPr lvl="1" eaLnBrk="1" hangingPunct="1"/>
            <a:r>
              <a:rPr lang="es-ES" sz="2400" dirty="0" smtClean="0"/>
              <a:t>Aplicable para bienes o servicios:</a:t>
            </a:r>
          </a:p>
          <a:p>
            <a:pPr marL="1436688" indent="0" algn="just" eaLnBrk="1" fontAlgn="auto" hangingPunct="1">
              <a:spcBef>
                <a:spcPts val="0"/>
              </a:spcBef>
              <a:spcAft>
                <a:spcPts val="600"/>
              </a:spcAft>
              <a:buClrTx/>
              <a:buSzTx/>
              <a:buFont typeface="Arial" pitchFamily="34" charset="0"/>
              <a:buChar char="•"/>
              <a:defRPr/>
            </a:pPr>
            <a:r>
              <a:rPr lang="es-ES" sz="1600" dirty="0" smtClean="0"/>
              <a:t> </a:t>
            </a:r>
            <a:r>
              <a:rPr lang="es-ES" sz="2000" dirty="0" smtClean="0"/>
              <a:t>misma naturaleza o </a:t>
            </a:r>
          </a:p>
          <a:p>
            <a:pPr marL="1436688" indent="0" algn="just" eaLnBrk="1" fontAlgn="auto" hangingPunct="1">
              <a:spcBef>
                <a:spcPts val="0"/>
              </a:spcBef>
              <a:spcAft>
                <a:spcPts val="600"/>
              </a:spcAft>
              <a:buClrTx/>
              <a:buSzTx/>
              <a:buFont typeface="Arial" pitchFamily="34" charset="0"/>
              <a:buChar char="•"/>
              <a:defRPr/>
            </a:pPr>
            <a:r>
              <a:rPr lang="es-ES" sz="2000" dirty="0" smtClean="0"/>
              <a:t> mismo proveedor. </a:t>
            </a:r>
          </a:p>
          <a:p>
            <a:pPr marL="1436688" indent="0" algn="just" eaLnBrk="1" fontAlgn="auto" hangingPunct="1">
              <a:spcBef>
                <a:spcPts val="0"/>
              </a:spcBef>
              <a:spcAft>
                <a:spcPts val="600"/>
              </a:spcAft>
              <a:buClrTx/>
              <a:buSzTx/>
              <a:buFont typeface="Arial" pitchFamily="34" charset="0"/>
              <a:buChar char="•"/>
              <a:defRPr/>
            </a:pPr>
            <a:r>
              <a:rPr lang="es-ES" sz="2000" dirty="0" smtClean="0"/>
              <a:t>Contando 3 meses desde fecha de última factura</a:t>
            </a:r>
          </a:p>
          <a:p>
            <a:pPr lvl="1" eaLnBrk="1" hangingPunct="1">
              <a:defRPr/>
            </a:pPr>
            <a:r>
              <a:rPr lang="es-ES" sz="2400" dirty="0" smtClean="0"/>
              <a:t>Comprobar fehacientemente consulta a 3 proveedores</a:t>
            </a:r>
          </a:p>
          <a:p>
            <a:pPr lvl="1" eaLnBrk="1" hangingPunct="1">
              <a:defRPr/>
            </a:pPr>
            <a:r>
              <a:rPr lang="es-ES" sz="2400" dirty="0" smtClean="0"/>
              <a:t>Presupuesto en divisas: cotización Banco Nación</a:t>
            </a:r>
          </a:p>
          <a:p>
            <a:pPr marL="1436688" indent="0" algn="just" eaLnBrk="1" fontAlgn="auto" hangingPunct="1">
              <a:spcBef>
                <a:spcPts val="0"/>
              </a:spcBef>
              <a:spcAft>
                <a:spcPts val="600"/>
              </a:spcAft>
              <a:buClrTx/>
              <a:buSzTx/>
              <a:buFont typeface="Arial" pitchFamily="34" charset="0"/>
              <a:buChar char="•"/>
              <a:defRPr/>
            </a:pPr>
            <a:endParaRPr lang="es-ES" sz="2000" dirty="0" smtClean="0"/>
          </a:p>
          <a:p>
            <a:pPr marL="1436688" indent="0" algn="just" eaLnBrk="1" fontAlgn="auto" hangingPunct="1">
              <a:spcBef>
                <a:spcPts val="0"/>
              </a:spcBef>
              <a:spcAft>
                <a:spcPts val="600"/>
              </a:spcAft>
              <a:buClrTx/>
              <a:buSzTx/>
              <a:buNone/>
              <a:defRPr/>
            </a:pPr>
            <a:endParaRPr lang="es-ES" sz="1700" dirty="0" smtClean="0"/>
          </a:p>
          <a:p>
            <a:pPr marL="1436688" indent="0" algn="just" eaLnBrk="1" fontAlgn="auto" hangingPunct="1">
              <a:spcBef>
                <a:spcPts val="0"/>
              </a:spcBef>
              <a:spcAft>
                <a:spcPts val="600"/>
              </a:spcAft>
              <a:buClrTx/>
              <a:buSzTx/>
              <a:buNone/>
              <a:defRPr/>
            </a:pPr>
            <a:r>
              <a:rPr lang="es-ES" altLang="es-ES" sz="2000" dirty="0" smtClean="0"/>
              <a:t>	</a:t>
            </a:r>
          </a:p>
          <a:p>
            <a:pPr marL="1436688" indent="0" algn="just" eaLnBrk="1" fontAlgn="auto" hangingPunct="1">
              <a:spcBef>
                <a:spcPts val="0"/>
              </a:spcBef>
              <a:spcAft>
                <a:spcPts val="600"/>
              </a:spcAft>
              <a:buClrTx/>
              <a:buSzTx/>
              <a:buNone/>
              <a:defRPr/>
            </a:pPr>
            <a:endParaRPr lang="es-ES" altLang="es-ES" sz="2000" dirty="0" smtClean="0"/>
          </a:p>
          <a:p>
            <a:pPr marL="1436688" indent="0" algn="just" eaLnBrk="1" fontAlgn="auto" hangingPunct="1">
              <a:spcBef>
                <a:spcPts val="0"/>
              </a:spcBef>
              <a:spcAft>
                <a:spcPts val="600"/>
              </a:spcAft>
              <a:buClrTx/>
              <a:buSzTx/>
              <a:buNone/>
              <a:defRPr/>
            </a:pPr>
            <a:endParaRPr lang="es-ES" altLang="es-ES" sz="2000" dirty="0" smtClean="0"/>
          </a:p>
          <a:p>
            <a:pPr eaLnBrk="1" hangingPunct="1"/>
            <a:endParaRPr lang="es-ES" altLang="es-ES" b="1" u="sng" dirty="0" smtClean="0"/>
          </a:p>
        </p:txBody>
      </p:sp>
    </p:spTree>
  </p:cSld>
  <p:clrMapOvr>
    <a:masterClrMapping/>
  </p:clrMapOvr>
  <p:transition>
    <p:wipe dir="r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1 Título"/>
          <p:cNvSpPr>
            <a:spLocks noGrp="1"/>
          </p:cNvSpPr>
          <p:nvPr>
            <p:ph type="title"/>
          </p:nvPr>
        </p:nvSpPr>
        <p:spPr>
          <a:xfrm>
            <a:off x="425450" y="407988"/>
            <a:ext cx="8261350" cy="717550"/>
          </a:xfrm>
        </p:spPr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s-AR" sz="40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Fechas importantes:</a:t>
            </a:r>
          </a:p>
        </p:txBody>
      </p:sp>
      <p:graphicFrame>
        <p:nvGraphicFramePr>
          <p:cNvPr id="17437" name="Group 29"/>
          <p:cNvGraphicFramePr>
            <a:graphicFrameLocks noGrp="1"/>
          </p:cNvGraphicFramePr>
          <p:nvPr>
            <p:ph sz="quarter" idx="1"/>
          </p:nvPr>
        </p:nvGraphicFramePr>
        <p:xfrm>
          <a:off x="250825" y="1125538"/>
          <a:ext cx="8435975" cy="5469342"/>
        </p:xfrm>
        <a:graphic>
          <a:graphicData uri="http://schemas.openxmlformats.org/drawingml/2006/table">
            <a:tbl>
              <a:tblPr bandRow="1">
                <a:tableStyleId>{D27102A9-8310-4765-A935-A1911B00CA55}</a:tableStyleId>
              </a:tblPr>
              <a:tblGrid>
                <a:gridCol w="3339240"/>
                <a:gridCol w="5096735"/>
              </a:tblGrid>
              <a:tr h="55815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AR" sz="18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Inicio proyecto:</a:t>
                      </a:r>
                      <a:endParaRPr kumimoji="0" lang="es-AR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marL="91448" marR="91448" marT="45713" marB="45713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AR" sz="1800" b="1" u="none" strike="noStrike" cap="none" normalizeH="0" baseline="0" dirty="0" smtClean="0">
                          <a:ln>
                            <a:noFill/>
                          </a:ln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01/12/2017</a:t>
                      </a:r>
                      <a:r>
                        <a:rPr kumimoji="0" lang="es-AR" sz="1800" b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    </a:t>
                      </a:r>
                      <a:r>
                        <a:rPr kumimoji="0" lang="es-AR" sz="18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 </a:t>
                      </a:r>
                      <a:r>
                        <a:rPr kumimoji="0" lang="es-AR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(1er desembolso ANPCyT)</a:t>
                      </a:r>
                      <a:endParaRPr kumimoji="0" lang="es-AR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marL="91448" marR="91448" marT="45713" marB="45713" horzOverflow="overflow"/>
                </a:tc>
              </a:tr>
              <a:tr h="92443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AR" sz="18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Reconocimiento de gastos: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AR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(procedimientos de adquisición) </a:t>
                      </a:r>
                      <a:endParaRPr kumimoji="0" lang="es-AR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marL="91448" marR="91448" marT="45713" marB="45713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AR" sz="1800" b="1" u="none" strike="noStrike" cap="none" normalizeH="0" baseline="0" dirty="0" smtClean="0">
                          <a:ln>
                            <a:noFill/>
                          </a:ln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05/06/2017    </a:t>
                      </a:r>
                      <a:r>
                        <a:rPr kumimoji="0" lang="es-AR" sz="140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(Fº Resolución 285/17 que otorga el subsidio)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AR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marL="91448" marR="91448" marT="45713" marB="45713" horzOverflow="overflow"/>
                </a:tc>
              </a:tr>
              <a:tr h="73369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AR" sz="18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Finalización proyecto:</a:t>
                      </a:r>
                      <a:endParaRPr kumimoji="0" lang="es-AR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marL="91448" marR="91448" marT="45713" marB="45713" horzOverflow="overflow"/>
                </a:tc>
                <a:tc>
                  <a:txBody>
                    <a:bodyPr/>
                    <a:lstStyle/>
                    <a:p>
                      <a:pPr marL="285750" marR="0" lvl="0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</a:pPr>
                      <a:r>
                        <a:rPr kumimoji="0" lang="es-AR" sz="18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2 Años: 30/11/2019</a:t>
                      </a:r>
                    </a:p>
                    <a:p>
                      <a:pPr marL="285750" marR="0" lvl="0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</a:pPr>
                      <a:r>
                        <a:rPr kumimoji="0" lang="es-AR" sz="18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3 Años: 30/11/2020</a:t>
                      </a:r>
                      <a:endParaRPr kumimoji="0" lang="es-AR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itchFamily="34" charset="0"/>
                        <a:cs typeface="Arial" charset="0"/>
                      </a:endParaRPr>
                    </a:p>
                  </a:txBody>
                  <a:tcPr marL="91448" marR="91448" marT="45713" marB="45713" horzOverflow="overflow"/>
                </a:tc>
              </a:tr>
              <a:tr h="73369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AR" sz="18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Prórrogas</a:t>
                      </a:r>
                      <a:endParaRPr kumimoji="0" lang="es-AR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marL="91448" marR="91448" marT="45713" marB="45713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AR" sz="18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Autoriza FONCyT  - “3 meses de anticipación”</a:t>
                      </a:r>
                      <a:endParaRPr kumimoji="0" lang="es-AR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marL="91448" marR="91448" marT="45713" marB="45713" horzOverflow="overflow"/>
                </a:tc>
              </a:tr>
              <a:tr h="73369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AR" sz="18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Informe Técnico de Avance-ITA 1</a:t>
                      </a:r>
                      <a:endParaRPr kumimoji="0" lang="es-AR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marL="91448" marR="91448" marT="45713" marB="45713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AR" sz="1800" b="1" u="none" strike="noStrike" cap="none" normalizeH="0" baseline="0" dirty="0" smtClean="0">
                          <a:ln>
                            <a:noFill/>
                          </a:ln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01/01/2019</a:t>
                      </a:r>
                      <a:r>
                        <a:rPr kumimoji="0" lang="es-AR" sz="18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  </a:t>
                      </a:r>
                      <a:r>
                        <a:rPr kumimoji="0" lang="es-AR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(13 meses desde Fº de inicio)</a:t>
                      </a:r>
                      <a:endParaRPr kumimoji="0" lang="es-AR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marL="91448" marR="91448" marT="45713" marB="45713" horzOverflow="overflow"/>
                </a:tc>
              </a:tr>
              <a:tr h="87129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AR" sz="18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Informe Técnico de Avance-ITA 2 </a:t>
                      </a:r>
                      <a:r>
                        <a:rPr kumimoji="0" lang="es-AR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(si fuera de 3 años)</a:t>
                      </a:r>
                      <a:endParaRPr kumimoji="0" lang="es-AR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marL="91448" marR="91448" marT="45713" marB="45713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AR" sz="1800" b="1" u="none" strike="noStrike" cap="none" normalizeH="0" baseline="0" dirty="0" smtClean="0">
                          <a:ln>
                            <a:noFill/>
                          </a:ln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01/01/2020 </a:t>
                      </a:r>
                      <a:r>
                        <a:rPr kumimoji="0" lang="es-AR" sz="140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(25 meses desde Fº de inicio)</a:t>
                      </a:r>
                    </a:p>
                  </a:txBody>
                  <a:tcPr marL="91448" marR="91448" marT="45713" marB="45713" horzOverflow="overflow"/>
                </a:tc>
              </a:tr>
              <a:tr h="69332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AR" sz="18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Informe Científico Técnico Final (ICTF)</a:t>
                      </a:r>
                      <a:endParaRPr kumimoji="0" lang="es-AR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marL="91448" marR="91448" marT="45713" marB="45713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AR" sz="18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90 días desde Fº de Finalización del Proyecto</a:t>
                      </a:r>
                    </a:p>
                    <a:p>
                      <a:pPr marL="285750" marR="0" lvl="0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</a:pPr>
                      <a:r>
                        <a:rPr kumimoji="0" lang="es-A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2 Años: 30/01/2020</a:t>
                      </a:r>
                    </a:p>
                    <a:p>
                      <a:pPr marL="285750" marR="0" lvl="0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</a:pPr>
                      <a:r>
                        <a:rPr kumimoji="0" lang="es-A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3 Años: 30/01/2021</a:t>
                      </a:r>
                    </a:p>
                  </a:txBody>
                  <a:tcPr marL="91448" marR="91448" marT="45713" marB="45713" horzOverflow="overflow"/>
                </a:tc>
              </a:tr>
            </a:tbl>
          </a:graphicData>
        </a:graphic>
      </p:graphicFrame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ES" altLang="es-ES" sz="32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Toma de Precios</a:t>
            </a:r>
            <a:br>
              <a:rPr lang="es-ES" altLang="es-ES" sz="32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endParaRPr lang="es-AR" dirty="0"/>
          </a:p>
        </p:txBody>
      </p:sp>
      <p:sp>
        <p:nvSpPr>
          <p:cNvPr id="3" name="2 Marcador de contenido"/>
          <p:cNvSpPr>
            <a:spLocks noGrp="1"/>
          </p:cNvSpPr>
          <p:nvPr>
            <p:ph sz="quarter" idx="1"/>
          </p:nvPr>
        </p:nvSpPr>
        <p:spPr>
          <a:xfrm>
            <a:off x="323528" y="1600200"/>
            <a:ext cx="8064896" cy="4873752"/>
          </a:xfrm>
        </p:spPr>
        <p:txBody>
          <a:bodyPr/>
          <a:lstStyle/>
          <a:p>
            <a:pPr lvl="2" eaLnBrk="1" hangingPunct="1"/>
            <a:r>
              <a:rPr lang="es-ES" altLang="es-ES" sz="2600" b="1" u="sng" dirty="0" smtClean="0"/>
              <a:t>Rubro Equipos</a:t>
            </a:r>
            <a:r>
              <a:rPr lang="es-ES" altLang="es-ES" sz="2600" b="1" dirty="0" smtClean="0"/>
              <a:t>: tres presupuestos sin limites</a:t>
            </a:r>
          </a:p>
          <a:p>
            <a:pPr lvl="1" eaLnBrk="1" hangingPunct="1"/>
            <a:endParaRPr lang="es-ES" altLang="es-ES" sz="2800" b="1" dirty="0" smtClean="0"/>
          </a:p>
          <a:p>
            <a:pPr lvl="2" eaLnBrk="1" hangingPunct="1"/>
            <a:r>
              <a:rPr lang="es-ES" altLang="es-ES" sz="2600" b="1" u="sng" dirty="0" smtClean="0"/>
              <a:t>Otros Rubros</a:t>
            </a:r>
            <a:r>
              <a:rPr lang="es-ES" altLang="es-ES" sz="2600" b="1" dirty="0" smtClean="0"/>
              <a:t>: a partir de los $20.000,00, tres presupuestos</a:t>
            </a:r>
          </a:p>
          <a:p>
            <a:endParaRPr lang="es-AR" dirty="0"/>
          </a:p>
        </p:txBody>
      </p:sp>
    </p:spTree>
  </p:cSld>
  <p:clrMapOvr>
    <a:masterClrMapping/>
  </p:clrMapOvr>
  <p:transition>
    <p:wipe dir="r"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s-AR" sz="40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Concurso de Precios:</a:t>
            </a:r>
          </a:p>
        </p:txBody>
      </p:sp>
      <p:sp>
        <p:nvSpPr>
          <p:cNvPr id="31747" name="2 Marcador de contenido"/>
          <p:cNvSpPr>
            <a:spLocks noGrp="1"/>
          </p:cNvSpPr>
          <p:nvPr>
            <p:ph sz="quarter" idx="1"/>
          </p:nvPr>
        </p:nvSpPr>
        <p:spPr>
          <a:xfrm>
            <a:off x="457200" y="1700213"/>
            <a:ext cx="8229600" cy="4425950"/>
          </a:xfrm>
        </p:spPr>
        <p:txBody>
          <a:bodyPr rtlCol="0">
            <a:normAutofit/>
          </a:bodyPr>
          <a:lstStyle/>
          <a:p>
            <a:pPr marL="274320" indent="-274320" eaLnBrk="1" fontAlgn="auto" hangingPunct="1">
              <a:lnSpc>
                <a:spcPct val="80000"/>
              </a:lnSpc>
              <a:spcAft>
                <a:spcPts val="0"/>
              </a:spcAft>
              <a:buFont typeface="Arial" charset="0"/>
              <a:buNone/>
              <a:defRPr/>
            </a:pPr>
            <a:endParaRPr lang="es-AR" dirty="0" smtClean="0"/>
          </a:p>
          <a:p>
            <a:pPr marL="274320" indent="-274320" eaLnBrk="1" fontAlgn="auto" hangingPunct="1">
              <a:lnSpc>
                <a:spcPct val="80000"/>
              </a:lnSpc>
              <a:spcAft>
                <a:spcPts val="0"/>
              </a:spcAft>
              <a:buFont typeface="Wingdings"/>
              <a:buChar char=""/>
              <a:defRPr/>
            </a:pPr>
            <a:r>
              <a:rPr lang="es-AR" dirty="0" smtClean="0"/>
              <a:t>Desde U$S5.000,00 a U$S100.000,00</a:t>
            </a:r>
          </a:p>
          <a:p>
            <a:pPr marL="274320" indent="-274320" eaLnBrk="1" fontAlgn="auto" hangingPunct="1">
              <a:lnSpc>
                <a:spcPct val="80000"/>
              </a:lnSpc>
              <a:spcAft>
                <a:spcPts val="0"/>
              </a:spcAft>
              <a:buFont typeface="Wingdings"/>
              <a:buChar char=""/>
              <a:defRPr/>
            </a:pPr>
            <a:endParaRPr lang="es-AR" b="1" dirty="0" smtClean="0"/>
          </a:p>
          <a:p>
            <a:pPr marL="274320" indent="-274320" eaLnBrk="1" fontAlgn="auto" hangingPunct="1">
              <a:lnSpc>
                <a:spcPct val="80000"/>
              </a:lnSpc>
              <a:spcAft>
                <a:spcPts val="0"/>
              </a:spcAft>
              <a:buFont typeface="Wingdings"/>
              <a:buChar char=""/>
              <a:defRPr/>
            </a:pPr>
            <a:r>
              <a:rPr lang="es-AR" dirty="0" smtClean="0"/>
              <a:t>Solicitud de compra firmada</a:t>
            </a:r>
          </a:p>
          <a:p>
            <a:pPr marL="274320" indent="-274320" eaLnBrk="1" fontAlgn="auto" hangingPunct="1">
              <a:lnSpc>
                <a:spcPct val="80000"/>
              </a:lnSpc>
              <a:spcAft>
                <a:spcPts val="0"/>
              </a:spcAft>
              <a:buFont typeface="Wingdings"/>
              <a:buChar char=""/>
              <a:defRPr/>
            </a:pPr>
            <a:endParaRPr lang="es-AR" dirty="0" smtClean="0"/>
          </a:p>
          <a:p>
            <a:pPr marL="1077913" indent="0" eaLnBrk="1" fontAlgn="auto" hangingPunct="1">
              <a:lnSpc>
                <a:spcPct val="80000"/>
              </a:lnSpc>
              <a:spcAft>
                <a:spcPts val="0"/>
              </a:spcAft>
              <a:buFont typeface="Wingdings" pitchFamily="2" charset="2"/>
              <a:buChar char="v"/>
              <a:defRPr/>
            </a:pPr>
            <a:r>
              <a:rPr lang="es-AR" sz="2000" dirty="0" smtClean="0"/>
              <a:t>  “mínimo de 3 ofertas válidas y  comparables”</a:t>
            </a:r>
          </a:p>
          <a:p>
            <a:pPr marL="1077913" indent="0" eaLnBrk="1" fontAlgn="auto" hangingPunct="1">
              <a:lnSpc>
                <a:spcPct val="80000"/>
              </a:lnSpc>
              <a:spcAft>
                <a:spcPts val="0"/>
              </a:spcAft>
              <a:buFont typeface="Wingdings"/>
              <a:buChar char=""/>
              <a:defRPr/>
            </a:pPr>
            <a:endParaRPr lang="es-AR" sz="2000" dirty="0" smtClean="0"/>
          </a:p>
          <a:p>
            <a:pPr marL="1077913" indent="0" eaLnBrk="1" fontAlgn="auto" hangingPunct="1">
              <a:lnSpc>
                <a:spcPct val="80000"/>
              </a:lnSpc>
              <a:spcAft>
                <a:spcPts val="0"/>
              </a:spcAft>
              <a:buFont typeface="Wingdings"/>
              <a:buChar char=""/>
              <a:defRPr/>
            </a:pPr>
            <a:endParaRPr lang="es-AR" sz="2000" dirty="0" smtClean="0"/>
          </a:p>
          <a:p>
            <a:pPr marL="1077913" indent="0" eaLnBrk="1" fontAlgn="auto" hangingPunct="1">
              <a:lnSpc>
                <a:spcPct val="80000"/>
              </a:lnSpc>
              <a:spcAft>
                <a:spcPts val="0"/>
              </a:spcAft>
              <a:buFont typeface="Wingdings"/>
              <a:buChar char=""/>
              <a:defRPr/>
            </a:pPr>
            <a:endParaRPr lang="es-AR" sz="2000" dirty="0"/>
          </a:p>
          <a:p>
            <a:pPr marL="1077913" indent="0" eaLnBrk="1" fontAlgn="auto" hangingPunct="1">
              <a:lnSpc>
                <a:spcPct val="80000"/>
              </a:lnSpc>
              <a:spcAft>
                <a:spcPts val="0"/>
              </a:spcAft>
              <a:buNone/>
              <a:defRPr/>
            </a:pPr>
            <a:endParaRPr lang="es-AR" dirty="0" smtClean="0"/>
          </a:p>
          <a:p>
            <a:pPr marL="1077913" indent="0" eaLnBrk="1" fontAlgn="auto" hangingPunct="1">
              <a:lnSpc>
                <a:spcPct val="80000"/>
              </a:lnSpc>
              <a:spcAft>
                <a:spcPts val="0"/>
              </a:spcAft>
              <a:buFont typeface="Arial" charset="0"/>
              <a:buNone/>
              <a:defRPr/>
            </a:pPr>
            <a:r>
              <a:rPr lang="es-AR" dirty="0" smtClean="0"/>
              <a:t>		</a:t>
            </a:r>
          </a:p>
          <a:p>
            <a:pPr marL="274320" indent="-274320" eaLnBrk="1" fontAlgn="auto" hangingPunct="1">
              <a:lnSpc>
                <a:spcPct val="80000"/>
              </a:lnSpc>
              <a:spcAft>
                <a:spcPts val="0"/>
              </a:spcAft>
              <a:buFont typeface="Wingdings"/>
              <a:buChar char=""/>
              <a:defRPr/>
            </a:pPr>
            <a:endParaRPr lang="es-AR" dirty="0" smtClean="0"/>
          </a:p>
          <a:p>
            <a:pPr marL="274320" indent="-274320" eaLnBrk="1" fontAlgn="auto" hangingPunct="1">
              <a:lnSpc>
                <a:spcPct val="80000"/>
              </a:lnSpc>
              <a:spcAft>
                <a:spcPts val="0"/>
              </a:spcAft>
              <a:buFont typeface="Wingdings"/>
              <a:buChar char=""/>
              <a:defRPr/>
            </a:pPr>
            <a:endParaRPr lang="es-AR" sz="1800" dirty="0" smtClean="0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11560" y="260648"/>
            <a:ext cx="7467600" cy="1143000"/>
          </a:xfrm>
        </p:spPr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s-AR" sz="40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Comparación de Precios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s-AR" sz="3200" dirty="0" smtClean="0"/>
          </a:p>
          <a:p>
            <a:pPr>
              <a:buNone/>
            </a:pPr>
            <a:endParaRPr lang="es-AR" sz="3200" dirty="0" smtClean="0"/>
          </a:p>
          <a:p>
            <a:pPr algn="ctr">
              <a:buNone/>
            </a:pPr>
            <a:r>
              <a:rPr lang="es-AR" sz="3200" dirty="0" smtClean="0"/>
              <a:t>Declarado desierto / fracasados 2 concurso de precios</a:t>
            </a:r>
          </a:p>
          <a:p>
            <a:endParaRPr lang="es-AR" dirty="0" smtClean="0"/>
          </a:p>
          <a:p>
            <a:endParaRPr lang="es-AR" dirty="0"/>
          </a:p>
        </p:txBody>
      </p:sp>
    </p:spTree>
  </p:cSld>
  <p:clrMapOvr>
    <a:masterClrMapping/>
  </p:clrMapOvr>
  <p:transition>
    <p:wipe dir="r"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s-AR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Compra Directa</a:t>
            </a:r>
            <a:endParaRPr lang="es-AR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sz="quarter" idx="1"/>
          </p:nvPr>
        </p:nvSpPr>
        <p:spPr>
          <a:xfrm>
            <a:off x="457200" y="1268413"/>
            <a:ext cx="8229600" cy="4857750"/>
          </a:xfrm>
        </p:spPr>
        <p:txBody>
          <a:bodyPr rtlCol="0">
            <a:normAutofit/>
          </a:bodyPr>
          <a:lstStyle/>
          <a:p>
            <a:pPr marL="274320" indent="-27432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es-AR" sz="36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 eaLnBrk="1" fontAlgn="auto" hangingPunct="1">
              <a:spcAft>
                <a:spcPts val="0"/>
              </a:spcAft>
              <a:buFont typeface="Wingdings"/>
              <a:buChar char=""/>
              <a:defRPr/>
            </a:pPr>
            <a:r>
              <a:rPr lang="es-ES" dirty="0" smtClean="0"/>
              <a:t> 1 sólo oferente a nivel local e internacional, sin   competencia.  </a:t>
            </a:r>
          </a:p>
          <a:p>
            <a:pPr marL="366713" lvl="1" indent="0" eaLnBrk="1" fontAlgn="auto" hangingPunct="1">
              <a:spcAft>
                <a:spcPts val="0"/>
              </a:spcAft>
              <a:buFont typeface="Wingdings"/>
              <a:buChar char=""/>
              <a:defRPr/>
            </a:pPr>
            <a:endParaRPr lang="es-ES" dirty="0" smtClean="0"/>
          </a:p>
          <a:p>
            <a:pPr marL="366713" lvl="1" indent="0" eaLnBrk="1" fontAlgn="auto" hangingPunct="1">
              <a:spcAft>
                <a:spcPts val="0"/>
              </a:spcAft>
              <a:buFont typeface="Wingdings" pitchFamily="2" charset="2"/>
              <a:buChar char="v"/>
              <a:defRPr/>
            </a:pPr>
            <a:r>
              <a:rPr lang="es-ES" dirty="0" smtClean="0"/>
              <a:t>Equipos: Autoriza </a:t>
            </a:r>
            <a:r>
              <a:rPr lang="es-ES" dirty="0" err="1" smtClean="0"/>
              <a:t>FONCyT</a:t>
            </a:r>
            <a:r>
              <a:rPr lang="es-ES" dirty="0" smtClean="0"/>
              <a:t> </a:t>
            </a:r>
          </a:p>
          <a:p>
            <a:pPr marL="366713" lvl="1" indent="0" eaLnBrk="1" fontAlgn="auto" hangingPunct="1">
              <a:spcAft>
                <a:spcPts val="0"/>
              </a:spcAft>
              <a:buFont typeface="Wingdings" pitchFamily="2" charset="2"/>
              <a:buChar char="v"/>
              <a:defRPr/>
            </a:pPr>
            <a:r>
              <a:rPr lang="es-ES" dirty="0" smtClean="0"/>
              <a:t>insumos/drogas/reactivos: NO autoriza </a:t>
            </a:r>
            <a:r>
              <a:rPr lang="es-ES" dirty="0" err="1" smtClean="0"/>
              <a:t>FONCyT</a:t>
            </a:r>
            <a:r>
              <a:rPr lang="es-ES" dirty="0" smtClean="0"/>
              <a:t> – Si presentar documentación  </a:t>
            </a:r>
          </a:p>
          <a:p>
            <a:pPr marL="0" indent="0" eaLnBrk="1" fontAlgn="auto" hangingPunct="1">
              <a:spcAft>
                <a:spcPts val="0"/>
              </a:spcAft>
              <a:buFont typeface="Wingdings"/>
              <a:buChar char=""/>
              <a:defRPr/>
            </a:pPr>
            <a:endParaRPr lang="es-AR" dirty="0" smtClean="0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AR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Compra Directa</a:t>
            </a:r>
            <a:endParaRPr lang="es-AR" dirty="0"/>
          </a:p>
        </p:txBody>
      </p:sp>
      <p:sp>
        <p:nvSpPr>
          <p:cNvPr id="3" name="2 Marcador de contenido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marL="0" indent="0" eaLnBrk="1" fontAlgn="auto" hangingPunct="1">
              <a:spcAft>
                <a:spcPts val="0"/>
              </a:spcAft>
              <a:buFont typeface="Wingdings"/>
              <a:buChar char=""/>
              <a:defRPr/>
            </a:pPr>
            <a:r>
              <a:rPr lang="es-AR" dirty="0" smtClean="0"/>
              <a:t> IR presenta nota a UAP con pedido de autorización adjuntando:                            </a:t>
            </a:r>
          </a:p>
          <a:p>
            <a:pPr marL="366713" lvl="1" indent="0" eaLnBrk="1" fontAlgn="auto" hangingPunct="1">
              <a:spcAft>
                <a:spcPts val="0"/>
              </a:spcAft>
              <a:buFont typeface="Wingdings" pitchFamily="2" charset="2"/>
              <a:buChar char="v"/>
              <a:defRPr/>
            </a:pPr>
            <a:r>
              <a:rPr lang="es-AR" dirty="0" smtClean="0"/>
              <a:t> DDJJ y Anexos I y II (según modelo Agencia)</a:t>
            </a:r>
          </a:p>
          <a:p>
            <a:pPr marL="366713" lvl="1" indent="0" eaLnBrk="1" fontAlgn="auto" hangingPunct="1">
              <a:spcAft>
                <a:spcPts val="0"/>
              </a:spcAft>
              <a:buFont typeface="Wingdings" pitchFamily="2" charset="2"/>
              <a:buChar char="v"/>
              <a:defRPr/>
            </a:pPr>
            <a:r>
              <a:rPr lang="es-AR" dirty="0" smtClean="0"/>
              <a:t> Proforma</a:t>
            </a:r>
          </a:p>
          <a:p>
            <a:pPr marL="366713" lvl="1" indent="0" eaLnBrk="1" fontAlgn="auto" hangingPunct="1">
              <a:spcAft>
                <a:spcPts val="0"/>
              </a:spcAft>
              <a:buFont typeface="Wingdings" pitchFamily="2" charset="2"/>
              <a:buChar char="v"/>
              <a:defRPr/>
            </a:pPr>
            <a:r>
              <a:rPr lang="es-AR" dirty="0" smtClean="0"/>
              <a:t> Carta de exclusividad</a:t>
            </a:r>
          </a:p>
          <a:p>
            <a:pPr marL="366713" lvl="1" indent="0" eaLnBrk="1" fontAlgn="auto" hangingPunct="1">
              <a:spcAft>
                <a:spcPts val="0"/>
              </a:spcAft>
              <a:buFont typeface="Wingdings" pitchFamily="2" charset="2"/>
              <a:buChar char="v"/>
              <a:defRPr/>
            </a:pPr>
            <a:r>
              <a:rPr lang="es-AR" dirty="0" smtClean="0"/>
              <a:t> Documentos de Patentes</a:t>
            </a:r>
          </a:p>
          <a:p>
            <a:pPr marL="366713" lvl="1" indent="0" eaLnBrk="1" fontAlgn="auto" hangingPunct="1">
              <a:spcAft>
                <a:spcPts val="0"/>
              </a:spcAft>
              <a:buNone/>
              <a:defRPr/>
            </a:pPr>
            <a:endParaRPr lang="es-AR" dirty="0" smtClean="0"/>
          </a:p>
          <a:p>
            <a:pPr marL="0" indent="0" eaLnBrk="1" fontAlgn="auto" hangingPunct="1">
              <a:spcAft>
                <a:spcPts val="0"/>
              </a:spcAft>
              <a:buFont typeface="Wingdings"/>
              <a:buChar char=""/>
              <a:defRPr/>
            </a:pPr>
            <a:r>
              <a:rPr lang="es-AR" dirty="0" err="1" smtClean="0"/>
              <a:t>FONCyT</a:t>
            </a:r>
            <a:r>
              <a:rPr lang="es-AR" dirty="0" smtClean="0"/>
              <a:t> evalúa y emite la “no objeción”</a:t>
            </a:r>
          </a:p>
          <a:p>
            <a:pPr marL="0" indent="0" eaLnBrk="1" fontAlgn="auto" hangingPunct="1">
              <a:spcAft>
                <a:spcPts val="0"/>
              </a:spcAft>
              <a:buFont typeface="Wingdings"/>
              <a:buChar char=""/>
              <a:defRPr/>
            </a:pPr>
            <a:endParaRPr lang="es-AR" dirty="0" smtClean="0"/>
          </a:p>
          <a:p>
            <a:pPr marL="0" indent="0" eaLnBrk="1" fontAlgn="auto" hangingPunct="1">
              <a:spcAft>
                <a:spcPts val="0"/>
              </a:spcAft>
              <a:buFont typeface="Wingdings"/>
              <a:buChar char=""/>
              <a:defRPr/>
            </a:pPr>
            <a:r>
              <a:rPr lang="es-AR" dirty="0" smtClean="0"/>
              <a:t>UAP comunica a IR</a:t>
            </a:r>
          </a:p>
          <a:p>
            <a:endParaRPr lang="es-AR" dirty="0"/>
          </a:p>
        </p:txBody>
      </p:sp>
    </p:spTree>
  </p:cSld>
  <p:clrMapOvr>
    <a:masterClrMapping/>
  </p:clrMapOvr>
  <p:transition>
    <p:wipe dir="r"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s-AR" sz="2800" dirty="0" smtClean="0">
                <a:solidFill>
                  <a:schemeClr val="accent1">
                    <a:lumMod val="75000"/>
                  </a:schemeClr>
                </a:solidFill>
              </a:rPr>
              <a:t/>
            </a:r>
            <a:br>
              <a:rPr lang="es-AR" sz="2800" dirty="0" smtClean="0">
                <a:solidFill>
                  <a:schemeClr val="accent1">
                    <a:lumMod val="75000"/>
                  </a:schemeClr>
                </a:solidFill>
              </a:rPr>
            </a:br>
            <a:r>
              <a:rPr lang="es-AR" sz="2800" dirty="0" smtClean="0">
                <a:solidFill>
                  <a:schemeClr val="accent1">
                    <a:lumMod val="75000"/>
                  </a:schemeClr>
                </a:solidFill>
              </a:rPr>
              <a:t>Compra de Bienes en el exterior</a:t>
            </a:r>
            <a:br>
              <a:rPr lang="es-AR" sz="2800" dirty="0" smtClean="0">
                <a:solidFill>
                  <a:schemeClr val="accent1">
                    <a:lumMod val="75000"/>
                  </a:schemeClr>
                </a:solidFill>
              </a:rPr>
            </a:br>
            <a:r>
              <a:rPr lang="es-AR" sz="2800" dirty="0" smtClean="0">
                <a:solidFill>
                  <a:schemeClr val="accent1">
                    <a:lumMod val="75000"/>
                  </a:schemeClr>
                </a:solidFill>
              </a:rPr>
              <a:t>-exención impositiva </a:t>
            </a:r>
            <a:r>
              <a:rPr lang="es-AR" sz="2800" b="1" dirty="0" err="1" smtClean="0">
                <a:solidFill>
                  <a:schemeClr val="accent1">
                    <a:lumMod val="75000"/>
                  </a:schemeClr>
                </a:solidFill>
              </a:rPr>
              <a:t>ROECyT</a:t>
            </a:r>
            <a:r>
              <a:rPr lang="es-AR" sz="2800" b="1" dirty="0" smtClean="0">
                <a:solidFill>
                  <a:schemeClr val="accent1">
                    <a:lumMod val="75000"/>
                  </a:schemeClr>
                </a:solidFill>
              </a:rPr>
              <a:t>-</a:t>
            </a:r>
            <a:r>
              <a:rPr lang="es-AR" sz="2800" dirty="0" smtClean="0">
                <a:solidFill>
                  <a:schemeClr val="accent1">
                    <a:lumMod val="75000"/>
                  </a:schemeClr>
                </a:solidFill>
              </a:rPr>
              <a:t/>
            </a:r>
            <a:br>
              <a:rPr lang="es-AR" sz="2800" dirty="0" smtClean="0">
                <a:solidFill>
                  <a:schemeClr val="accent1">
                    <a:lumMod val="75000"/>
                  </a:schemeClr>
                </a:solidFill>
              </a:rPr>
            </a:br>
            <a:endParaRPr lang="es-ES" sz="2800" dirty="0" smtClean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45059" name="Rectangle 3"/>
          <p:cNvSpPr>
            <a:spLocks noGrp="1"/>
          </p:cNvSpPr>
          <p:nvPr>
            <p:ph sz="quarter" idx="1"/>
          </p:nvPr>
        </p:nvSpPr>
        <p:spPr>
          <a:xfrm>
            <a:off x="457200" y="1628775"/>
            <a:ext cx="8229600" cy="4497388"/>
          </a:xfrm>
        </p:spPr>
        <p:txBody>
          <a:bodyPr/>
          <a:lstStyle/>
          <a:p>
            <a:pPr eaLnBrk="1" hangingPunct="1"/>
            <a:endParaRPr lang="es-ES" altLang="es-AR" smtClean="0"/>
          </a:p>
        </p:txBody>
      </p:sp>
      <p:graphicFrame>
        <p:nvGraphicFramePr>
          <p:cNvPr id="4" name="3 Tabla"/>
          <p:cNvGraphicFramePr>
            <a:graphicFrameLocks noGrp="1"/>
          </p:cNvGraphicFramePr>
          <p:nvPr/>
        </p:nvGraphicFramePr>
        <p:xfrm>
          <a:off x="539750" y="1700213"/>
          <a:ext cx="6886575" cy="3384550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6886575"/>
              </a:tblGrid>
              <a:tr h="670595">
                <a:tc>
                  <a:txBody>
                    <a:bodyPr/>
                    <a:lstStyle/>
                    <a:p>
                      <a:r>
                        <a:rPr lang="es-AR" sz="1800" dirty="0" smtClean="0"/>
                        <a:t>Trámite</a:t>
                      </a:r>
                      <a:endParaRPr lang="es-AR" sz="1800" dirty="0"/>
                    </a:p>
                  </a:txBody>
                  <a:tcPr marL="91429" marR="91429" marT="45728" marB="45728"/>
                </a:tc>
              </a:tr>
              <a:tr h="2713955">
                <a:tc>
                  <a:txBody>
                    <a:bodyPr/>
                    <a:lstStyle/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es-AR" sz="1800" dirty="0" smtClean="0"/>
                        <a:t> IR presenta a UAP formulario:</a:t>
                      </a:r>
                      <a:r>
                        <a:rPr lang="es-AR" sz="1800" baseline="0" dirty="0" smtClean="0"/>
                        <a:t> “Solicitud de trámite de importación”, adjuntando </a:t>
                      </a:r>
                      <a:r>
                        <a:rPr lang="es-AR" sz="1600" baseline="0" dirty="0" smtClean="0"/>
                        <a:t>(Pto. 4 del formulario):</a:t>
                      </a:r>
                    </a:p>
                    <a:p>
                      <a:pPr marL="2960688" indent="0">
                        <a:buFont typeface="Wingdings" pitchFamily="2" charset="2"/>
                        <a:buChar char="ü"/>
                      </a:pPr>
                      <a:r>
                        <a:rPr lang="es-AR" sz="1600" baseline="0" dirty="0" smtClean="0"/>
                        <a:t>Resumen Proyecto</a:t>
                      </a:r>
                    </a:p>
                    <a:p>
                      <a:pPr marL="2960688" indent="0">
                        <a:buFont typeface="Wingdings" pitchFamily="2" charset="2"/>
                        <a:buChar char="ü"/>
                      </a:pPr>
                      <a:r>
                        <a:rPr lang="es-AR" sz="1600" baseline="0" dirty="0" smtClean="0"/>
                        <a:t>Fundamentos de la compra</a:t>
                      </a:r>
                    </a:p>
                    <a:p>
                      <a:pPr marL="2960688" indent="0">
                        <a:buFont typeface="Wingdings" pitchFamily="2" charset="2"/>
                        <a:buChar char="ü"/>
                      </a:pPr>
                      <a:r>
                        <a:rPr lang="es-AR" sz="1600" baseline="0" dirty="0" smtClean="0"/>
                        <a:t>Factura Pro- Forma</a:t>
                      </a:r>
                    </a:p>
                    <a:p>
                      <a:pPr marL="2960688" indent="0">
                        <a:buFont typeface="Wingdings" pitchFamily="2" charset="2"/>
                        <a:buChar char="ü"/>
                      </a:pPr>
                      <a:r>
                        <a:rPr lang="es-AR" sz="1600" baseline="0" dirty="0" smtClean="0"/>
                        <a:t>Folletos</a:t>
                      </a:r>
                    </a:p>
                    <a:p>
                      <a:pPr marL="2960688" indent="0">
                        <a:buFont typeface="Wingdings" pitchFamily="2" charset="2"/>
                        <a:buChar char="ü"/>
                      </a:pPr>
                      <a:r>
                        <a:rPr lang="es-AR" sz="1600" baseline="0" dirty="0" smtClean="0"/>
                        <a:t>Traducción de folletos</a:t>
                      </a:r>
                    </a:p>
                  </a:txBody>
                  <a:tcPr marL="91429" marR="91429" marT="45728" marB="45728"/>
                </a:tc>
              </a:tr>
            </a:tbl>
          </a:graphicData>
        </a:graphic>
      </p:graphicFrame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s-ES" dirty="0" smtClean="0">
                <a:solidFill>
                  <a:schemeClr val="accent1">
                    <a:lumMod val="75000"/>
                  </a:schemeClr>
                </a:solidFill>
              </a:rPr>
              <a:t>Pagos: </a:t>
            </a:r>
            <a:endParaRPr lang="es-ES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4339" name="2 Marcador de contenido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625"/>
          </a:xfrm>
        </p:spPr>
        <p:txBody>
          <a:bodyPr/>
          <a:lstStyle/>
          <a:p>
            <a:pPr eaLnBrk="1" hangingPunct="1"/>
            <a:r>
              <a:rPr lang="es-ES" altLang="es-ES" sz="4400" smtClean="0"/>
              <a:t>Director del Proyecto o a quien indique</a:t>
            </a:r>
          </a:p>
          <a:p>
            <a:pPr eaLnBrk="1" hangingPunct="1"/>
            <a:endParaRPr lang="es-ES" altLang="es-ES" sz="4400" smtClean="0"/>
          </a:p>
          <a:p>
            <a:pPr eaLnBrk="1" hangingPunct="1"/>
            <a:r>
              <a:rPr lang="es-ES" altLang="es-ES" sz="4400" smtClean="0"/>
              <a:t>A proveedores </a:t>
            </a: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s-ES" dirty="0" smtClean="0">
                <a:solidFill>
                  <a:schemeClr val="accent1">
                    <a:lumMod val="75000"/>
                  </a:schemeClr>
                </a:solidFill>
              </a:rPr>
              <a:t>MEDIOS DE Pagos: </a:t>
            </a:r>
            <a:endParaRPr lang="es-ES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5363" name="2 Marcador de contenido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625"/>
          </a:xfrm>
        </p:spPr>
        <p:txBody>
          <a:bodyPr/>
          <a:lstStyle/>
          <a:p>
            <a:pPr marL="571500" indent="-457200" eaLnBrk="1" hangingPunct="1">
              <a:buFont typeface="Book Antiqua" pitchFamily="18" charset="0"/>
              <a:buAutoNum type="arabicPeriod"/>
            </a:pPr>
            <a:r>
              <a:rPr lang="es-ES" altLang="es-ES" sz="3600" dirty="0" smtClean="0"/>
              <a:t>Cheques </a:t>
            </a:r>
          </a:p>
          <a:p>
            <a:pPr marL="571500" indent="-457200" eaLnBrk="1" hangingPunct="1">
              <a:buFont typeface="Book Antiqua" pitchFamily="18" charset="0"/>
              <a:buAutoNum type="arabicPeriod"/>
            </a:pPr>
            <a:r>
              <a:rPr lang="es-ES" altLang="es-ES" sz="3600" dirty="0" smtClean="0"/>
              <a:t>Depósitos a Tarjetas </a:t>
            </a:r>
            <a:r>
              <a:rPr lang="es-ES" altLang="es-ES" sz="3600" dirty="0" err="1" smtClean="0"/>
              <a:t>Precargables</a:t>
            </a:r>
            <a:r>
              <a:rPr lang="es-ES" altLang="es-ES" sz="3600" dirty="0" smtClean="0"/>
              <a:t> de UNL del Director del Proyecto</a:t>
            </a:r>
          </a:p>
          <a:p>
            <a:pPr marL="571500" indent="-457200" eaLnBrk="1" hangingPunct="1">
              <a:buFont typeface="Book Antiqua" pitchFamily="18" charset="0"/>
              <a:buAutoNum type="arabicPeriod"/>
            </a:pPr>
            <a:r>
              <a:rPr lang="es-ES" altLang="es-ES" sz="3600" dirty="0" smtClean="0"/>
              <a:t>Cuenta bancaria del Director del Proyecto</a:t>
            </a:r>
          </a:p>
          <a:p>
            <a:pPr marL="571500" indent="-457200" eaLnBrk="1" hangingPunct="1">
              <a:buFont typeface="Book Antiqua" pitchFamily="18" charset="0"/>
              <a:buAutoNum type="arabicPeriod"/>
            </a:pPr>
            <a:endParaRPr lang="es-ES" altLang="es-ES" dirty="0" smtClean="0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s-AR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Tipos de desembolsos al Director</a:t>
            </a:r>
          </a:p>
        </p:txBody>
      </p:sp>
      <p:graphicFrame>
        <p:nvGraphicFramePr>
          <p:cNvPr id="21531" name="Group 27"/>
          <p:cNvGraphicFramePr>
            <a:graphicFrameLocks noGrp="1"/>
          </p:cNvGraphicFramePr>
          <p:nvPr>
            <p:ph sz="quarter" idx="1"/>
          </p:nvPr>
        </p:nvGraphicFramePr>
        <p:xfrm>
          <a:off x="323850" y="1412875"/>
          <a:ext cx="8496300" cy="5444794"/>
        </p:xfrm>
        <a:graphic>
          <a:graphicData uri="http://schemas.openxmlformats.org/drawingml/2006/table">
            <a:tbl>
              <a:tblPr firstRow="1">
                <a:tableStyleId>{00A15C55-8517-42AA-B614-E9B94910E393}</a:tableStyleId>
              </a:tblPr>
              <a:tblGrid>
                <a:gridCol w="1440050"/>
                <a:gridCol w="2232079"/>
                <a:gridCol w="1728060"/>
                <a:gridCol w="3096111"/>
              </a:tblGrid>
              <a:tr h="64011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AR" sz="18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Tipo </a:t>
                      </a:r>
                      <a:endParaRPr kumimoji="0" lang="es-AR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marL="91430" marR="91430" marT="45731" marB="45731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AR" sz="18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Destino</a:t>
                      </a:r>
                      <a:endParaRPr kumimoji="0" lang="es-AR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marL="91430" marR="91430" marT="45731" marB="45731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AR" sz="18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Forma de Solicitarlo IR</a:t>
                      </a:r>
                      <a:endParaRPr kumimoji="0" lang="es-AR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marL="91430" marR="91430" marT="45731" marB="45731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AR" sz="18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Forma de Rendirlo a la UAP</a:t>
                      </a:r>
                      <a:endParaRPr kumimoji="0" lang="es-AR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marL="91430" marR="91430" marT="45731" marB="45731" horzOverflow="overflow"/>
                </a:tc>
              </a:tr>
              <a:tr h="228607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AR" sz="1800" u="none" strike="noStrike" cap="none" normalizeH="0" baseline="0" dirty="0" smtClean="0">
                        <a:ln>
                          <a:noFill/>
                        </a:ln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AR" sz="1800" b="1" u="none" strike="noStrike" cap="none" normalizeH="0" baseline="0" dirty="0" smtClean="0">
                          <a:ln>
                            <a:noFill/>
                          </a:ln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</a:rPr>
                        <a:t>CAJA CHICA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AR" sz="1800" u="none" strike="noStrike" cap="none" normalizeH="0" baseline="0" dirty="0" smtClean="0">
                        <a:ln>
                          <a:noFill/>
                        </a:ln>
                        <a:effectLst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AR" sz="16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($6.000)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AR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AR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marL="91430" marR="91430" marT="45731" marB="45731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sz="1800" u="none" strike="noStrike" cap="none" normalizeH="0" baseline="0" dirty="0" smtClean="0">
                        <a:ln>
                          <a:noFill/>
                        </a:ln>
                        <a:effectLst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8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Gastos menores de funcionamiento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(hasta $4.600,00)</a:t>
                      </a:r>
                    </a:p>
                  </a:txBody>
                  <a:tcPr marL="91430" marR="91430" marT="45731" marB="45731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AR" sz="1800" u="none" strike="noStrike" cap="none" normalizeH="0" baseline="0" dirty="0" smtClean="0">
                        <a:ln>
                          <a:noFill/>
                        </a:ln>
                        <a:effectLst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AR" sz="18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Nota o e-mail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AR" sz="1200" u="none" strike="noStrike" cap="none" normalizeH="0" baseline="0" dirty="0" smtClean="0">
                        <a:ln>
                          <a:noFill/>
                        </a:ln>
                        <a:effectLst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AR" sz="1400" u="none" strike="noStrike" cap="none" normalizeH="0" baseline="0" dirty="0" smtClean="0">
                        <a:ln>
                          <a:noFill/>
                        </a:ln>
                        <a:effectLst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AR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marL="91430" marR="91430" marT="45731" marB="45731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AR" sz="18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Gastado al menos $5.000: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AR" sz="1800" u="none" strike="noStrike" cap="none" normalizeH="0" baseline="0" dirty="0" smtClean="0">
                        <a:ln>
                          <a:noFill/>
                        </a:ln>
                        <a:effectLst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Char char="•"/>
                        <a:tabLst/>
                      </a:pPr>
                      <a:r>
                        <a:rPr kumimoji="0" lang="es-AR" sz="18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 Planilla: “Relación de Comprobantes de Gastos”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s-AR" sz="18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                     </a:t>
                      </a:r>
                      <a:endParaRPr kumimoji="0" lang="es-AR" sz="1600" u="none" strike="noStrike" cap="none" normalizeH="0" baseline="0" dirty="0" smtClean="0">
                        <a:ln>
                          <a:noFill/>
                        </a:ln>
                        <a:effectLst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Char char="•"/>
                        <a:tabLst/>
                      </a:pPr>
                      <a:r>
                        <a:rPr kumimoji="0" lang="es-AR" sz="18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 Facturas/Tickets </a:t>
                      </a:r>
                      <a:r>
                        <a:rPr kumimoji="0" lang="es-AR" sz="1800" u="sng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originales</a:t>
                      </a:r>
                      <a:endParaRPr kumimoji="0" lang="es-AR" sz="1800" b="0" i="0" u="sng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marL="91430" marR="91430" marT="45731" marB="45731" horzOverflow="overflow"/>
                </a:tc>
              </a:tr>
              <a:tr h="224429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sz="1800" u="none" strike="noStrike" cap="none" normalizeH="0" baseline="0" dirty="0" smtClean="0">
                        <a:ln>
                          <a:noFill/>
                        </a:ln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sz="1800" u="none" strike="noStrike" cap="none" normalizeH="0" baseline="0" dirty="0" smtClean="0">
                        <a:ln>
                          <a:noFill/>
                        </a:ln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800" b="1" u="none" strike="noStrike" cap="none" normalizeH="0" baseline="0" dirty="0" smtClean="0">
                          <a:ln>
                            <a:noFill/>
                          </a:ln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</a:rPr>
                        <a:t>ANTICIPOS</a:t>
                      </a:r>
                      <a:endParaRPr kumimoji="0" lang="es-AR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Calibri" pitchFamily="34" charset="0"/>
                        <a:cs typeface="Arial" charset="0"/>
                      </a:endParaRPr>
                    </a:p>
                  </a:txBody>
                  <a:tcPr marL="91430" marR="91430" marT="45731" marB="45731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sz="1800" b="1" u="none" strike="noStrike" cap="none" normalizeH="0" baseline="0" dirty="0" smtClean="0">
                        <a:ln>
                          <a:noFill/>
                        </a:ln>
                        <a:effectLst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800" b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Sólo para Viajes y Viáticos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sz="1800" b="1" u="none" strike="noStrike" cap="none" normalizeH="0" baseline="0" dirty="0" smtClean="0">
                        <a:ln>
                          <a:noFill/>
                        </a:ln>
                        <a:effectLst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800" b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 </a:t>
                      </a:r>
                      <a:endParaRPr kumimoji="0" lang="es-AR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marL="91430" marR="91430" marT="45731" marB="45731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8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Nota o e-mail indicando: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</a:pPr>
                      <a:r>
                        <a:rPr kumimoji="0" lang="es-ES" sz="18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 monto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</a:pPr>
                      <a:r>
                        <a:rPr kumimoji="0" lang="es-ES" sz="18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 destino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</a:pPr>
                      <a:r>
                        <a:rPr kumimoji="0" lang="es-ES" sz="18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Persona que viaja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AR" sz="1200" u="none" strike="noStrike" cap="none" normalizeH="0" baseline="0" dirty="0" smtClean="0">
                        <a:ln>
                          <a:noFill/>
                        </a:ln>
                        <a:effectLst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AR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marL="91430" marR="91430" marT="45731" marB="45731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sz="1800" u="none" strike="noStrike" cap="none" normalizeH="0" baseline="0" dirty="0" smtClean="0">
                        <a:ln>
                          <a:noFill/>
                        </a:ln>
                        <a:effectLst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sz="1800" u="none" strike="noStrike" cap="none" normalizeH="0" baseline="0" dirty="0" smtClean="0">
                        <a:ln>
                          <a:noFill/>
                        </a:ln>
                        <a:effectLst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A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Planilla de Viáticos</a:t>
                      </a:r>
                      <a:endParaRPr kumimoji="0" lang="es-ES" sz="1800" u="none" strike="noStrike" cap="none" normalizeH="0" baseline="0" dirty="0" smtClean="0">
                        <a:ln>
                          <a:noFill/>
                        </a:ln>
                        <a:effectLst/>
                      </a:endParaRPr>
                    </a:p>
                  </a:txBody>
                  <a:tcPr marL="91430" marR="91430" marT="45731" marB="45731" horzOverflow="overflow"/>
                </a:tc>
              </a:tr>
            </a:tbl>
          </a:graphicData>
        </a:graphic>
      </p:graphicFrame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11175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endParaRPr lang="es-AR" altLang="es-AR" sz="1800" smtClean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17411" name="3 Marcador de contenido" descr="relacion compr gtos.bmp"/>
          <p:cNvPicPr>
            <a:picLocks noGrp="1" noChangeAspect="1"/>
          </p:cNvPicPr>
          <p:nvPr>
            <p:ph sz="quarter"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107950" y="142875"/>
            <a:ext cx="8785225" cy="6500813"/>
          </a:xfrm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endParaRPr lang="es-AR" altLang="es-AR" smtClean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10243" name="Picture 6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179388" y="188913"/>
            <a:ext cx="8785225" cy="6553200"/>
          </a:xfrm>
          <a:noFill/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s-AR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Desembolsos a proveedores:</a:t>
            </a:r>
            <a:endParaRPr lang="es-AR" dirty="0" smtClean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8435" name="1 Marcador de contenido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625"/>
          </a:xfrm>
        </p:spPr>
        <p:txBody>
          <a:bodyPr/>
          <a:lstStyle/>
          <a:p>
            <a:pPr eaLnBrk="1" hangingPunct="1">
              <a:buFont typeface="Wingdings" pitchFamily="2" charset="2"/>
              <a:buChar char="v"/>
            </a:pPr>
            <a:r>
              <a:rPr lang="es-ES" altLang="es-ES" smtClean="0"/>
              <a:t>Facturas desde $4.600,00</a:t>
            </a:r>
          </a:p>
          <a:p>
            <a:pPr eaLnBrk="1" hangingPunct="1">
              <a:buFont typeface="Wingdings" pitchFamily="2" charset="2"/>
              <a:buChar char="v"/>
            </a:pPr>
            <a:r>
              <a:rPr lang="es-ES" altLang="es-ES" smtClean="0"/>
              <a:t>Mail o nota del Director del Proyecto autorizando el pago </a:t>
            </a:r>
          </a:p>
          <a:p>
            <a:pPr eaLnBrk="1" hangingPunct="1">
              <a:buFont typeface="Wingdings" pitchFamily="2" charset="2"/>
              <a:buChar char="v"/>
            </a:pPr>
            <a:r>
              <a:rPr lang="es-ES" altLang="es-ES" smtClean="0"/>
              <a:t>Factura </a:t>
            </a:r>
            <a:r>
              <a:rPr lang="es-ES" altLang="es-ES" u="sng" smtClean="0"/>
              <a:t>Original.</a:t>
            </a:r>
            <a:r>
              <a:rPr lang="es-ES" altLang="es-ES" smtClean="0"/>
              <a:t> No se aceptaran fotocopias </a:t>
            </a:r>
          </a:p>
          <a:p>
            <a:pPr eaLnBrk="1" hangingPunct="1">
              <a:buFont typeface="Wingdings" pitchFamily="2" charset="2"/>
              <a:buChar char="v"/>
            </a:pPr>
            <a:r>
              <a:rPr lang="es-ES" altLang="es-ES" smtClean="0"/>
              <a:t>Datos Bancarios del Proveedor </a:t>
            </a:r>
          </a:p>
          <a:p>
            <a:pPr eaLnBrk="1" hangingPunct="1">
              <a:buFont typeface="Wingdings" pitchFamily="2" charset="2"/>
              <a:buChar char="v"/>
            </a:pPr>
            <a:r>
              <a:rPr lang="es-ES" altLang="es-ES" smtClean="0"/>
              <a:t>UAP informa al proveedor el pago enviando constancia de transferencia y de retenciones (en su caso) </a:t>
            </a:r>
          </a:p>
        </p:txBody>
      </p:sp>
    </p:spTree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s-AR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Emisión de la factura:</a:t>
            </a:r>
            <a:br>
              <a:rPr lang="es-AR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es-AR" sz="2400" dirty="0" smtClean="0">
              <a:solidFill>
                <a:schemeClr val="accent1">
                  <a:lumMod val="75000"/>
                </a:schemeClr>
              </a:solidFill>
            </a:endParaRPr>
          </a:p>
        </p:txBody>
      </p:sp>
      <p:graphicFrame>
        <p:nvGraphicFramePr>
          <p:cNvPr id="4" name="3 Marcador de contenido"/>
          <p:cNvGraphicFramePr>
            <a:graphicFrameLocks noGrp="1"/>
          </p:cNvGraphicFramePr>
          <p:nvPr>
            <p:ph sz="quarter" idx="1"/>
          </p:nvPr>
        </p:nvGraphicFramePr>
        <p:xfrm>
          <a:off x="339725" y="1916113"/>
          <a:ext cx="8569325" cy="2951162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1713865"/>
                <a:gridCol w="1826925"/>
                <a:gridCol w="1600805"/>
                <a:gridCol w="1713865"/>
                <a:gridCol w="1713865"/>
              </a:tblGrid>
              <a:tr h="1085106">
                <a:tc>
                  <a:txBody>
                    <a:bodyPr/>
                    <a:lstStyle/>
                    <a:p>
                      <a:r>
                        <a:rPr lang="es-AR" sz="1800" dirty="0" smtClean="0"/>
                        <a:t>A nombre de:</a:t>
                      </a:r>
                      <a:endParaRPr lang="es-AR" sz="1800" dirty="0"/>
                    </a:p>
                  </a:txBody>
                  <a:tcPr marL="91444" marR="91444" marT="45718" marB="4571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AR" sz="1800" dirty="0" smtClean="0"/>
                        <a:t>Leyenda  </a:t>
                      </a:r>
                      <a:r>
                        <a:rPr lang="es-AR" sz="18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OBLIGATORIA (*)</a:t>
                      </a:r>
                      <a:endParaRPr lang="es-AR" sz="18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marL="91444" marR="91444" marT="45718" marB="45718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AR" sz="1800" dirty="0" smtClean="0"/>
                        <a:t>Condición ante IVA:</a:t>
                      </a:r>
                    </a:p>
                    <a:p>
                      <a:endParaRPr lang="es-AR" sz="1800" dirty="0"/>
                    </a:p>
                  </a:txBody>
                  <a:tcPr marL="91444" marR="91444" marT="45718" marB="4571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AR" sz="1800" dirty="0" smtClean="0"/>
                        <a:t>CUIT</a:t>
                      </a:r>
                      <a:endParaRPr lang="es-AR" sz="1800" dirty="0"/>
                    </a:p>
                  </a:txBody>
                  <a:tcPr marL="91444" marR="91444" marT="45718" marB="4571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AR" sz="1800" dirty="0" smtClean="0"/>
                        <a:t>Domicilio</a:t>
                      </a:r>
                      <a:endParaRPr lang="es-AR" sz="1800" dirty="0"/>
                    </a:p>
                  </a:txBody>
                  <a:tcPr marL="91444" marR="91444" marT="45718" marB="45718"/>
                </a:tc>
              </a:tr>
              <a:tr h="1866056">
                <a:tc>
                  <a:txBody>
                    <a:bodyPr/>
                    <a:lstStyle/>
                    <a:p>
                      <a:pPr algn="ctr"/>
                      <a:endParaRPr lang="es-AR" sz="1800" dirty="0" smtClean="0"/>
                    </a:p>
                    <a:p>
                      <a:pPr algn="ctr"/>
                      <a:r>
                        <a:rPr lang="es-AR" sz="1800" dirty="0" smtClean="0"/>
                        <a:t>Universidad Nacional del Litoral</a:t>
                      </a:r>
                      <a:endParaRPr lang="es-AR" sz="1800" dirty="0"/>
                    </a:p>
                  </a:txBody>
                  <a:tcPr marL="91444" marR="91444" marT="45718" marB="45718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AR" sz="1800" u="none" dirty="0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AR" sz="1800" u="none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Préstamo</a:t>
                      </a:r>
                      <a:r>
                        <a:rPr lang="es-AR" sz="1800" u="none" baseline="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BID – PICT Nº XXXX</a:t>
                      </a:r>
                      <a:endParaRPr lang="es-AR" sz="1800" u="none" dirty="0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  <a:p>
                      <a:pPr algn="ctr"/>
                      <a:endParaRPr lang="es-AR" sz="1800" b="1" i="1" u="none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marL="91444" marR="91444" marT="45718" marB="45718"/>
                </a:tc>
                <a:tc>
                  <a:txBody>
                    <a:bodyPr/>
                    <a:lstStyle/>
                    <a:p>
                      <a:pPr algn="ctr"/>
                      <a:endParaRPr lang="es-AR" sz="1800" dirty="0" smtClean="0"/>
                    </a:p>
                    <a:p>
                      <a:pPr algn="ctr"/>
                      <a:r>
                        <a:rPr lang="es-AR" sz="1800" dirty="0" smtClean="0"/>
                        <a:t>Exento</a:t>
                      </a:r>
                      <a:endParaRPr lang="es-AR" sz="1800" dirty="0"/>
                    </a:p>
                  </a:txBody>
                  <a:tcPr marL="91444" marR="91444" marT="45718" marB="45718"/>
                </a:tc>
                <a:tc>
                  <a:txBody>
                    <a:bodyPr/>
                    <a:lstStyle/>
                    <a:p>
                      <a:pPr algn="ctr"/>
                      <a:endParaRPr lang="es-AR" sz="1800" dirty="0" smtClean="0"/>
                    </a:p>
                    <a:p>
                      <a:pPr algn="ctr"/>
                      <a:r>
                        <a:rPr lang="es-AR" sz="1600" dirty="0" smtClean="0"/>
                        <a:t>30-54667055-0</a:t>
                      </a:r>
                      <a:endParaRPr lang="es-AR" sz="1600" dirty="0"/>
                    </a:p>
                  </a:txBody>
                  <a:tcPr marL="91444" marR="91444" marT="45718" marB="45718"/>
                </a:tc>
                <a:tc>
                  <a:txBody>
                    <a:bodyPr/>
                    <a:lstStyle/>
                    <a:p>
                      <a:pPr algn="ctr"/>
                      <a:endParaRPr lang="es-AR" sz="1800" dirty="0" smtClean="0"/>
                    </a:p>
                    <a:p>
                      <a:pPr algn="ctr"/>
                      <a:r>
                        <a:rPr lang="es-AR" sz="1800" dirty="0" smtClean="0"/>
                        <a:t>Bv.</a:t>
                      </a:r>
                      <a:r>
                        <a:rPr lang="es-AR" sz="1800" baseline="0" dirty="0" smtClean="0"/>
                        <a:t> Pellegrini 2750</a:t>
                      </a:r>
                      <a:endParaRPr lang="es-AR" sz="1800" dirty="0"/>
                    </a:p>
                  </a:txBody>
                  <a:tcPr marL="91444" marR="91444" marT="45718" marB="45718"/>
                </a:tc>
              </a:tr>
            </a:tbl>
          </a:graphicData>
        </a:graphic>
      </p:graphicFrame>
      <p:sp>
        <p:nvSpPr>
          <p:cNvPr id="5" name="4 Rectángulo"/>
          <p:cNvSpPr/>
          <p:nvPr/>
        </p:nvSpPr>
        <p:spPr>
          <a:xfrm>
            <a:off x="571500" y="5300663"/>
            <a:ext cx="8104188" cy="1077912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AR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(*) En caso de que no pueda agregarse en el destinatario, la leyenda debe incorporarse en las aclaraciones de la factura o en el detalle como un producto con costo “cero”. </a:t>
            </a:r>
            <a:r>
              <a:rPr lang="es-AR" sz="1600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No podrá incorporarse mediante el uso de un sello o en forma manual una vez conformado el documento</a:t>
            </a:r>
            <a:r>
              <a:rPr lang="es-AR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.</a:t>
            </a:r>
            <a:endParaRPr lang="es-AR" sz="1600" dirty="0">
              <a:latin typeface="+mn-lt"/>
              <a:cs typeface="+mn-cs"/>
            </a:endParaRPr>
          </a:p>
        </p:txBody>
      </p:sp>
    </p:spTree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1 Título"/>
          <p:cNvSpPr>
            <a:spLocks noGrp="1"/>
          </p:cNvSpPr>
          <p:nvPr>
            <p:ph type="title"/>
          </p:nvPr>
        </p:nvSpPr>
        <p:spPr>
          <a:xfrm>
            <a:off x="611188" y="404813"/>
            <a:ext cx="8261350" cy="1039812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s-AR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REQUISITOS DE la factura:</a:t>
            </a:r>
            <a:endParaRPr lang="es-AR" dirty="0" smtClean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sz="quarter" idx="1"/>
          </p:nvPr>
        </p:nvSpPr>
        <p:spPr>
          <a:xfrm>
            <a:off x="457200" y="1700213"/>
            <a:ext cx="8229600" cy="4425950"/>
          </a:xfrm>
        </p:spPr>
        <p:txBody>
          <a:bodyPr rtlCol="0">
            <a:normAutofit lnSpcReduction="10000"/>
          </a:bodyPr>
          <a:lstStyle/>
          <a:p>
            <a:pPr marL="274320" indent="-274320" eaLnBrk="1" fontAlgn="t" hangingPunct="1">
              <a:spcAft>
                <a:spcPts val="0"/>
              </a:spcAft>
              <a:buFont typeface="Wingdings"/>
              <a:buChar char=""/>
              <a:defRPr/>
            </a:pPr>
            <a:r>
              <a:rPr lang="es-AR" sz="3200" dirty="0" smtClean="0"/>
              <a:t>Que sean "Originales”  (No fotocopias)</a:t>
            </a:r>
          </a:p>
          <a:p>
            <a:pPr marL="274320" indent="-274320" eaLnBrk="1" fontAlgn="t" hangingPunct="1">
              <a:spcAft>
                <a:spcPts val="0"/>
              </a:spcAft>
              <a:buFont typeface="Wingdings"/>
              <a:buChar char=""/>
              <a:defRPr/>
            </a:pPr>
            <a:endParaRPr lang="es-AR" sz="3200" dirty="0" smtClean="0"/>
          </a:p>
          <a:p>
            <a:pPr marL="274320" indent="-274320" eaLnBrk="1" fontAlgn="t" hangingPunct="1">
              <a:spcAft>
                <a:spcPts val="0"/>
              </a:spcAft>
              <a:buFont typeface="Wingdings"/>
              <a:buChar char=""/>
              <a:defRPr/>
            </a:pPr>
            <a:r>
              <a:rPr lang="es-AR" sz="3200" dirty="0" smtClean="0"/>
              <a:t>Tipo “B” o “C”</a:t>
            </a:r>
          </a:p>
          <a:p>
            <a:pPr marL="274320" indent="-274320" eaLnBrk="1" fontAlgn="t" hangingPunct="1">
              <a:spcAft>
                <a:spcPts val="0"/>
              </a:spcAft>
              <a:buFont typeface="Wingdings"/>
              <a:buChar char=""/>
              <a:defRPr/>
            </a:pPr>
            <a:endParaRPr lang="es-AR" sz="3200" dirty="0" smtClean="0"/>
          </a:p>
          <a:p>
            <a:pPr marL="274320" indent="-274320" eaLnBrk="1" fontAlgn="auto" hangingPunct="1">
              <a:spcAft>
                <a:spcPts val="0"/>
              </a:spcAft>
              <a:buFont typeface="Wingdings"/>
              <a:buChar char=""/>
              <a:defRPr/>
            </a:pPr>
            <a:r>
              <a:rPr lang="es-AR" sz="3200" dirty="0" smtClean="0"/>
              <a:t>Que contenga la </a:t>
            </a:r>
            <a:r>
              <a:rPr lang="es-AR" sz="3200" u="sng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leyenda</a:t>
            </a:r>
            <a:r>
              <a:rPr lang="es-AR" sz="32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 completa. 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"/>
              <a:buChar char=""/>
              <a:defRPr/>
            </a:pPr>
            <a:endParaRPr lang="es-AR" sz="3200" dirty="0" smtClean="0"/>
          </a:p>
          <a:p>
            <a:pPr marL="274320" indent="-274320" eaLnBrk="1" fontAlgn="auto" hangingPunct="1">
              <a:spcAft>
                <a:spcPts val="0"/>
              </a:spcAft>
              <a:buFont typeface="Wingdings"/>
              <a:buChar char=""/>
              <a:defRPr/>
            </a:pPr>
            <a:r>
              <a:rPr lang="es-AR" sz="3200" dirty="0" smtClean="0"/>
              <a:t>Que no contengan tachaduras, enmiendas ni correcciones.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"/>
              <a:buChar char=""/>
              <a:defRPr/>
            </a:pPr>
            <a:endParaRPr lang="es-AR" sz="2800" dirty="0" smtClean="0"/>
          </a:p>
        </p:txBody>
      </p:sp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s-AR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REQUISITOS DE la factura:</a:t>
            </a:r>
            <a:endParaRPr lang="es-ES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2 Rectángulo"/>
          <p:cNvSpPr/>
          <p:nvPr/>
        </p:nvSpPr>
        <p:spPr>
          <a:xfrm>
            <a:off x="588963" y="1700213"/>
            <a:ext cx="8086725" cy="3232150"/>
          </a:xfrm>
          <a:prstGeom prst="rect">
            <a:avLst/>
          </a:prstGeom>
        </p:spPr>
        <p:txBody>
          <a:bodyPr>
            <a:spAutoFit/>
          </a:bodyPr>
          <a:lstStyle/>
          <a:p>
            <a:pPr marL="342900" indent="-228600" eaLnBrk="1" fontAlgn="t" hangingPunct="1"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Char char="•"/>
              <a:defRPr/>
            </a:pPr>
            <a:r>
              <a:rPr lang="es-AR" sz="3200" dirty="0">
                <a:solidFill>
                  <a:schemeClr val="tx2"/>
                </a:solidFill>
                <a:latin typeface="+mn-lt"/>
                <a:cs typeface="+mn-cs"/>
              </a:rPr>
              <a:t>Forma de Pago Emitida: </a:t>
            </a:r>
          </a:p>
          <a:p>
            <a:pPr marL="800100" lvl="1" indent="-228600" eaLnBrk="1" fontAlgn="t" hangingPunct="1"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Char char="•"/>
              <a:defRPr/>
            </a:pPr>
            <a:r>
              <a:rPr lang="es-AR" sz="3200" dirty="0">
                <a:solidFill>
                  <a:schemeClr val="tx2"/>
                </a:solidFill>
                <a:latin typeface="+mn-lt"/>
                <a:cs typeface="+mn-cs"/>
              </a:rPr>
              <a:t>Contado</a:t>
            </a:r>
          </a:p>
          <a:p>
            <a:pPr marL="800100" lvl="1" indent="-228600" eaLnBrk="1" fontAlgn="t" hangingPunct="1"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Char char="•"/>
              <a:defRPr/>
            </a:pPr>
            <a:r>
              <a:rPr lang="es-AR" sz="2800" dirty="0">
                <a:solidFill>
                  <a:schemeClr val="tx2"/>
                </a:solidFill>
                <a:latin typeface="+mn-lt"/>
                <a:cs typeface="+mn-cs"/>
              </a:rPr>
              <a:t>Cuenta corriente: adjuntarse el </a:t>
            </a:r>
            <a:r>
              <a:rPr lang="es-AR" sz="2800" u="sng" dirty="0">
                <a:solidFill>
                  <a:schemeClr val="tx2"/>
                </a:solidFill>
                <a:latin typeface="+mn-lt"/>
                <a:cs typeface="+mn-cs"/>
              </a:rPr>
              <a:t>recibo </a:t>
            </a:r>
          </a:p>
          <a:p>
            <a:pPr marL="800100" lvl="1" indent="-228600" eaLnBrk="1" fontAlgn="t" hangingPunct="1"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Char char="•"/>
              <a:defRPr/>
            </a:pPr>
            <a:endParaRPr lang="es-AR" sz="2800" u="sng" dirty="0">
              <a:solidFill>
                <a:schemeClr val="tx2"/>
              </a:solidFill>
              <a:latin typeface="+mn-lt"/>
              <a:cs typeface="+mn-cs"/>
            </a:endParaRPr>
          </a:p>
          <a:p>
            <a:pPr marL="342900" indent="-228600" eaLnBrk="1" fontAlgn="t" hangingPunct="1"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Char char="•"/>
              <a:defRPr/>
            </a:pPr>
            <a:r>
              <a:rPr lang="es-AR" sz="3200" dirty="0">
                <a:solidFill>
                  <a:schemeClr val="tx2"/>
                </a:solidFill>
                <a:latin typeface="+mn-lt"/>
                <a:cs typeface="+mn-cs"/>
              </a:rPr>
              <a:t>Tarjetas de Crédito: </a:t>
            </a:r>
            <a:r>
              <a:rPr lang="es-AR" sz="2800" dirty="0">
                <a:solidFill>
                  <a:schemeClr val="tx2"/>
                </a:solidFill>
                <a:latin typeface="+mn-lt"/>
                <a:cs typeface="+mn-cs"/>
              </a:rPr>
              <a:t>solo integrantes del </a:t>
            </a:r>
            <a:r>
              <a:rPr lang="es-AR" sz="2800" u="sng" dirty="0">
                <a:solidFill>
                  <a:schemeClr val="tx2"/>
                </a:solidFill>
                <a:latin typeface="+mn-lt"/>
                <a:cs typeface="+mn-cs"/>
              </a:rPr>
              <a:t>Grupo Responsable</a:t>
            </a:r>
            <a:r>
              <a:rPr lang="es-AR" sz="2800" dirty="0">
                <a:solidFill>
                  <a:schemeClr val="tx2"/>
                </a:solidFill>
                <a:latin typeface="+mn-lt"/>
                <a:cs typeface="+mn-cs"/>
              </a:rPr>
              <a:t>.</a:t>
            </a:r>
            <a:endParaRPr lang="es-AR" sz="3200" dirty="0">
              <a:solidFill>
                <a:schemeClr val="tx2"/>
              </a:solidFill>
              <a:latin typeface="+mn-lt"/>
              <a:cs typeface="+mn-cs"/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endParaRPr lang="es-AR" altLang="es-AR" smtClean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22531" name="3 Marcador de contenido" descr="estado 3.bmp"/>
          <p:cNvPicPr>
            <a:picLocks noGrp="1" noChangeAspect="1"/>
          </p:cNvPicPr>
          <p:nvPr>
            <p:ph sz="quarter"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323850" y="260350"/>
            <a:ext cx="8448675" cy="6048375"/>
          </a:xfrm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s-AR" sz="31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s-AR" sz="31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s-AR" sz="31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BECAS:</a:t>
            </a:r>
            <a:endParaRPr lang="es-AR" sz="3100" b="1" dirty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1747" name="Picture 4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3" cstate="print"/>
          <a:srcRect b="49181"/>
          <a:stretch>
            <a:fillRect/>
          </a:stretch>
        </p:blipFill>
        <p:spPr>
          <a:xfrm>
            <a:off x="684213" y="2420938"/>
            <a:ext cx="7731125" cy="2232025"/>
          </a:xfrm>
          <a:noFill/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s-AR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Importante</a:t>
            </a:r>
            <a:r>
              <a:rPr lang="es-AR" dirty="0" smtClean="0">
                <a:solidFill>
                  <a:schemeClr val="accent1">
                    <a:lumMod val="75000"/>
                  </a:schemeClr>
                </a:solidFill>
              </a:rPr>
              <a:t>:</a:t>
            </a:r>
            <a:endParaRPr lang="es-AR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25603" name="2 Marcador de contenido"/>
          <p:cNvSpPr>
            <a:spLocks noGrp="1"/>
          </p:cNvSpPr>
          <p:nvPr>
            <p:ph sz="quarter" idx="1"/>
          </p:nvPr>
        </p:nvSpPr>
        <p:spPr>
          <a:xfrm>
            <a:off x="468313" y="1557338"/>
            <a:ext cx="8229600" cy="4852987"/>
          </a:xfrm>
        </p:spPr>
        <p:txBody>
          <a:bodyPr rtlCol="0">
            <a:normAutofit/>
          </a:bodyPr>
          <a:lstStyle/>
          <a:p>
            <a:pPr marL="274320" indent="-27432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s-AR" b="1" dirty="0" smtClean="0"/>
              <a:t>FECHAS DE INICIO DE CONCURSOS:</a:t>
            </a:r>
          </a:p>
          <a:p>
            <a:pPr lvl="2" indent="-182880" eaLnBrk="1" fontAlgn="auto" hangingPunct="1">
              <a:spcAft>
                <a:spcPts val="0"/>
              </a:spcAft>
              <a:buClr>
                <a:schemeClr val="accent3"/>
              </a:buClr>
              <a:buFont typeface="Wingdings"/>
              <a:buChar char=""/>
              <a:defRPr/>
            </a:pPr>
            <a:r>
              <a:rPr lang="es-AR" i="1" dirty="0" smtClean="0"/>
              <a:t>Proy. 3 años</a:t>
            </a:r>
            <a:r>
              <a:rPr lang="es-AR" dirty="0" smtClean="0"/>
              <a:t>: dentro del 1er año</a:t>
            </a:r>
          </a:p>
          <a:p>
            <a:pPr lvl="2" indent="-182880" eaLnBrk="1" fontAlgn="auto" hangingPunct="1">
              <a:spcAft>
                <a:spcPts val="0"/>
              </a:spcAft>
              <a:buClr>
                <a:schemeClr val="accent3"/>
              </a:buClr>
              <a:buFont typeface="Wingdings"/>
              <a:buChar char=""/>
              <a:defRPr/>
            </a:pPr>
            <a:r>
              <a:rPr lang="es-AR" i="1" dirty="0" smtClean="0"/>
              <a:t>Proy. 2 años</a:t>
            </a:r>
            <a:r>
              <a:rPr lang="es-AR" dirty="0" smtClean="0"/>
              <a:t>: durante los 1eros. 6 meses de ejecución</a:t>
            </a:r>
          </a:p>
          <a:p>
            <a:pPr marL="640080" lvl="1" indent="-27432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es-AR" sz="2400" dirty="0" smtClean="0"/>
          </a:p>
          <a:p>
            <a:pPr marL="640080" lvl="1" indent="-27432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s-AR" sz="2400" dirty="0" smtClean="0"/>
              <a:t>“Recomendación ANPCyT: </a:t>
            </a:r>
            <a:r>
              <a:rPr lang="es-AR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inicio</a:t>
            </a:r>
            <a:r>
              <a:rPr lang="es-AR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s-AR" sz="2400" dirty="0" smtClean="0"/>
              <a:t>entre </a:t>
            </a:r>
            <a:r>
              <a:rPr lang="es-AR" sz="24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diciembre a marzo</a:t>
            </a:r>
            <a:r>
              <a:rPr lang="es-AR" sz="2400" i="1" dirty="0" smtClean="0"/>
              <a:t>”</a:t>
            </a:r>
          </a:p>
          <a:p>
            <a:pPr marL="640080" lvl="1" indent="-27432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es-AR" sz="2400" b="1" i="1" dirty="0" smtClean="0"/>
          </a:p>
          <a:p>
            <a:pPr marL="640080" lvl="1" indent="-74295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es-AR" dirty="0" smtClean="0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68313" y="285750"/>
            <a:ext cx="8332787" cy="11430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s-AR" sz="36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Procedimiento de selección:</a:t>
            </a:r>
            <a:endParaRPr lang="es-AR" sz="3100" dirty="0" smtClean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3795" name="2 Marcador de contenido"/>
          <p:cNvSpPr>
            <a:spLocks noGrp="1"/>
          </p:cNvSpPr>
          <p:nvPr>
            <p:ph sz="quarter" idx="1"/>
          </p:nvPr>
        </p:nvSpPr>
        <p:spPr>
          <a:xfrm>
            <a:off x="428625" y="1557338"/>
            <a:ext cx="8329613" cy="4943475"/>
          </a:xfrm>
        </p:spPr>
        <p:txBody>
          <a:bodyPr/>
          <a:lstStyle/>
          <a:p>
            <a:pPr eaLnBrk="1" hangingPunct="1">
              <a:buFont typeface="Arial" pitchFamily="34" charset="0"/>
              <a:buNone/>
            </a:pPr>
            <a:r>
              <a:rPr lang="es-AR" altLang="es-AR" sz="2000" smtClean="0"/>
              <a:t>El llamado a Concurso es realizado por el </a:t>
            </a:r>
            <a:r>
              <a:rPr lang="es-AR" altLang="es-AR" sz="2000" b="1" smtClean="0"/>
              <a:t>IR</a:t>
            </a:r>
            <a:r>
              <a:rPr lang="es-AR" altLang="es-AR" sz="2000" smtClean="0"/>
              <a:t>, pasos:</a:t>
            </a:r>
          </a:p>
          <a:p>
            <a:pPr eaLnBrk="1" hangingPunct="1"/>
            <a:r>
              <a:rPr lang="es-AR" altLang="es-AR" sz="2000" smtClean="0"/>
              <a:t>Publicarlo en:</a:t>
            </a:r>
          </a:p>
          <a:p>
            <a:pPr lvl="4" eaLnBrk="1" hangingPunct="1"/>
            <a:r>
              <a:rPr lang="es-AR" altLang="es-AR" sz="2000" smtClean="0"/>
              <a:t> web de Agencia (mínimo 15 días) </a:t>
            </a:r>
            <a:r>
              <a:rPr lang="es-AR" altLang="es-AR" sz="2000" i="1" smtClean="0"/>
              <a:t>– ¡imprimirlo!</a:t>
            </a:r>
          </a:p>
          <a:p>
            <a:pPr lvl="4" eaLnBrk="1" hangingPunct="1"/>
            <a:r>
              <a:rPr lang="es-AR" altLang="es-AR" sz="2000" smtClean="0"/>
              <a:t>otros medios que considere convenientes.</a:t>
            </a:r>
          </a:p>
          <a:p>
            <a:pPr eaLnBrk="1" hangingPunct="1"/>
            <a:r>
              <a:rPr lang="es-AR" altLang="es-AR" sz="2000" smtClean="0"/>
              <a:t>Elaborar “Acta del Concurso”</a:t>
            </a:r>
          </a:p>
          <a:p>
            <a:pPr eaLnBrk="1" hangingPunct="1"/>
            <a:endParaRPr lang="es-AR" altLang="es-AR" sz="2000" smtClean="0"/>
          </a:p>
          <a:p>
            <a:pPr eaLnBrk="1" hangingPunct="1"/>
            <a:r>
              <a:rPr lang="es-AR" altLang="es-AR" sz="2000" smtClean="0"/>
              <a:t>Presentar en UAP la documentación requerida en el Reglamento de becas: </a:t>
            </a:r>
          </a:p>
          <a:p>
            <a:pPr eaLnBrk="1" hangingPunct="1">
              <a:buFont typeface="Arial" pitchFamily="34" charset="0"/>
              <a:buNone/>
            </a:pPr>
            <a:r>
              <a:rPr lang="es-AR" altLang="es-AR" smtClean="0"/>
              <a:t> </a:t>
            </a:r>
          </a:p>
          <a:p>
            <a:pPr eaLnBrk="1" hangingPunct="1"/>
            <a:endParaRPr lang="es-AR" altLang="es-AR" smtClean="0"/>
          </a:p>
          <a:p>
            <a:pPr eaLnBrk="1" hangingPunct="1">
              <a:buFont typeface="Arial" pitchFamily="34" charset="0"/>
              <a:buNone/>
            </a:pPr>
            <a:endParaRPr lang="es-AR" altLang="es-AR" smtClean="0"/>
          </a:p>
          <a:p>
            <a:pPr eaLnBrk="1" hangingPunct="1"/>
            <a:endParaRPr lang="es-AR" altLang="es-AR" sz="1800" smtClean="0"/>
          </a:p>
          <a:p>
            <a:pPr eaLnBrk="1" hangingPunct="1">
              <a:buFont typeface="Arial" pitchFamily="34" charset="0"/>
              <a:buNone/>
            </a:pPr>
            <a:endParaRPr lang="es-AR" altLang="es-AR" sz="1800" smtClean="0"/>
          </a:p>
          <a:p>
            <a:pPr eaLnBrk="1" hangingPunct="1"/>
            <a:endParaRPr lang="es-AR" altLang="es-AR" sz="1400" smtClean="0"/>
          </a:p>
          <a:p>
            <a:pPr eaLnBrk="1" hangingPunct="1"/>
            <a:endParaRPr lang="es-AR" altLang="es-AR" sz="1600" smtClean="0"/>
          </a:p>
        </p:txBody>
      </p:sp>
      <p:graphicFrame>
        <p:nvGraphicFramePr>
          <p:cNvPr id="5" name="4 Tabla"/>
          <p:cNvGraphicFramePr>
            <a:graphicFrameLocks noGrp="1"/>
          </p:cNvGraphicFramePr>
          <p:nvPr/>
        </p:nvGraphicFramePr>
        <p:xfrm>
          <a:off x="785813" y="4437063"/>
          <a:ext cx="7715250" cy="1859244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3857625"/>
                <a:gridCol w="3857625"/>
              </a:tblGrid>
              <a:tr h="639970">
                <a:tc>
                  <a:txBody>
                    <a:bodyPr/>
                    <a:lstStyle/>
                    <a:p>
                      <a:r>
                        <a:rPr lang="es-AR" sz="1800" dirty="0" smtClean="0"/>
                        <a:t>Documentación presentada</a:t>
                      </a:r>
                      <a:r>
                        <a:rPr lang="es-AR" sz="1800" baseline="0" dirty="0" smtClean="0"/>
                        <a:t> en ANPCyT:</a:t>
                      </a:r>
                      <a:endParaRPr lang="es-AR" sz="1800" dirty="0"/>
                    </a:p>
                  </a:txBody>
                  <a:tcPr marL="91439" marR="91439" marT="45714" marB="45714"/>
                </a:tc>
                <a:tc>
                  <a:txBody>
                    <a:bodyPr/>
                    <a:lstStyle/>
                    <a:p>
                      <a:r>
                        <a:rPr lang="es-AR" sz="1800" dirty="0" smtClean="0"/>
                        <a:t>Inicio de Beca:</a:t>
                      </a:r>
                      <a:endParaRPr lang="es-AR" sz="1800" dirty="0"/>
                    </a:p>
                  </a:txBody>
                  <a:tcPr marL="91439" marR="91439" marT="45714" marB="45714"/>
                </a:tc>
              </a:tr>
              <a:tr h="639970">
                <a:tc>
                  <a:txBody>
                    <a:bodyPr/>
                    <a:lstStyle/>
                    <a:p>
                      <a:r>
                        <a:rPr lang="es-AR" sz="1800" dirty="0" smtClean="0"/>
                        <a:t>Hasta el día 20 de cada mes</a:t>
                      </a:r>
                    </a:p>
                    <a:p>
                      <a:r>
                        <a:rPr lang="es-AR" sz="1400" dirty="0" smtClean="0"/>
                        <a:t>Ejemplo</a:t>
                      </a:r>
                      <a:r>
                        <a:rPr lang="es-AR" sz="1800" dirty="0" smtClean="0"/>
                        <a:t>: </a:t>
                      </a:r>
                      <a:r>
                        <a:rPr lang="es-AR" sz="1200" dirty="0" smtClean="0"/>
                        <a:t>P</a:t>
                      </a:r>
                      <a:r>
                        <a:rPr lang="es-AR" sz="1400" dirty="0" smtClean="0"/>
                        <a:t>resentación:</a:t>
                      </a:r>
                      <a:r>
                        <a:rPr lang="es-AR" sz="1400" baseline="0" dirty="0" smtClean="0"/>
                        <a:t> 10 octubre</a:t>
                      </a:r>
                      <a:endParaRPr lang="es-AR" sz="1400" dirty="0"/>
                    </a:p>
                  </a:txBody>
                  <a:tcPr marL="91439" marR="91439" marT="45714" marB="45714"/>
                </a:tc>
                <a:tc>
                  <a:txBody>
                    <a:bodyPr/>
                    <a:lstStyle/>
                    <a:p>
                      <a:r>
                        <a:rPr lang="es-AR" sz="1800" dirty="0" smtClean="0"/>
                        <a:t>1er día hábil mes siguiente</a:t>
                      </a:r>
                    </a:p>
                    <a:p>
                      <a:r>
                        <a:rPr lang="es-AR" sz="1200" dirty="0" smtClean="0"/>
                        <a:t>Inicio: 1ero noviembre</a:t>
                      </a:r>
                      <a:endParaRPr lang="es-AR" sz="1200" dirty="0"/>
                    </a:p>
                  </a:txBody>
                  <a:tcPr marL="91439" marR="91439" marT="45714" marB="45714"/>
                </a:tc>
              </a:tr>
              <a:tr h="579021">
                <a:tc>
                  <a:txBody>
                    <a:bodyPr/>
                    <a:lstStyle/>
                    <a:p>
                      <a:r>
                        <a:rPr lang="es-AR" sz="1800" dirty="0" smtClean="0"/>
                        <a:t>Después del 20 de</a:t>
                      </a:r>
                      <a:r>
                        <a:rPr lang="es-AR" sz="1800" baseline="0" dirty="0" smtClean="0"/>
                        <a:t> cada mes </a:t>
                      </a:r>
                    </a:p>
                    <a:p>
                      <a:r>
                        <a:rPr lang="es-AR" sz="1400" dirty="0" smtClean="0"/>
                        <a:t>Ejemplo: Presentación:</a:t>
                      </a:r>
                      <a:r>
                        <a:rPr lang="es-AR" sz="1400" baseline="0" dirty="0" smtClean="0"/>
                        <a:t> 22 octubre</a:t>
                      </a:r>
                      <a:endParaRPr lang="es-AR" sz="1400" dirty="0"/>
                    </a:p>
                  </a:txBody>
                  <a:tcPr marL="91439" marR="91439" marT="45714" marB="45714"/>
                </a:tc>
                <a:tc>
                  <a:txBody>
                    <a:bodyPr/>
                    <a:lstStyle/>
                    <a:p>
                      <a:r>
                        <a:rPr lang="es-AR" sz="1800" dirty="0" smtClean="0"/>
                        <a:t>1er día hábil mes subsiguiente</a:t>
                      </a:r>
                    </a:p>
                    <a:p>
                      <a:r>
                        <a:rPr lang="es-AR" sz="1400" dirty="0" smtClean="0"/>
                        <a:t>Inicio: 1ero</a:t>
                      </a:r>
                      <a:r>
                        <a:rPr lang="es-AR" sz="1400" baseline="0" dirty="0" smtClean="0"/>
                        <a:t> diciembre</a:t>
                      </a:r>
                      <a:endParaRPr lang="es-AR" sz="1400" dirty="0"/>
                    </a:p>
                  </a:txBody>
                  <a:tcPr marL="91439" marR="91439" marT="45714" marB="45714"/>
                </a:tc>
              </a:tr>
            </a:tbl>
          </a:graphicData>
        </a:graphic>
      </p:graphicFrame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s-AR" altLang="es-AR" b="1" dirty="0" smtClean="0">
                <a:solidFill>
                  <a:schemeClr val="accent1">
                    <a:lumMod val="75000"/>
                  </a:schemeClr>
                </a:solidFill>
              </a:rPr>
              <a:t>Designación:</a:t>
            </a:r>
          </a:p>
        </p:txBody>
      </p:sp>
      <p:sp>
        <p:nvSpPr>
          <p:cNvPr id="24579" name="2 Marcador de contenido"/>
          <p:cNvSpPr>
            <a:spLocks noGrp="1"/>
          </p:cNvSpPr>
          <p:nvPr>
            <p:ph sz="quarter" idx="1"/>
          </p:nvPr>
        </p:nvSpPr>
        <p:spPr>
          <a:xfrm>
            <a:off x="457200" y="1700213"/>
            <a:ext cx="8229600" cy="4897437"/>
          </a:xfrm>
        </p:spPr>
        <p:txBody>
          <a:bodyPr rtlCol="0">
            <a:normAutofit/>
          </a:bodyPr>
          <a:lstStyle/>
          <a:p>
            <a:pPr marL="274320" indent="-274320" eaLnBrk="1" fontAlgn="auto" hangingPunct="1">
              <a:spcAft>
                <a:spcPts val="0"/>
              </a:spcAft>
              <a:buFont typeface="Wingdings"/>
              <a:buChar char=""/>
              <a:defRPr/>
            </a:pPr>
            <a:r>
              <a:rPr lang="es-AR" dirty="0" smtClean="0"/>
              <a:t>FONCyT comunica a UAP:</a:t>
            </a:r>
          </a:p>
          <a:p>
            <a:pPr lvl="2" indent="-182880" eaLnBrk="1" fontAlgn="auto" hangingPunct="1">
              <a:spcAft>
                <a:spcPts val="0"/>
              </a:spcAft>
              <a:buClr>
                <a:schemeClr val="accent3"/>
              </a:buClr>
              <a:buFont typeface="Wingdings"/>
              <a:buChar char=""/>
              <a:defRPr/>
            </a:pPr>
            <a:r>
              <a:rPr lang="es-AR" b="1" dirty="0" smtClean="0"/>
              <a:t>No objeción </a:t>
            </a:r>
            <a:r>
              <a:rPr lang="es-AR" dirty="0" smtClean="0"/>
              <a:t>para la designación</a:t>
            </a:r>
          </a:p>
          <a:p>
            <a:pPr lvl="2" indent="-182880" eaLnBrk="1" fontAlgn="auto" hangingPunct="1">
              <a:spcAft>
                <a:spcPts val="0"/>
              </a:spcAft>
              <a:buClr>
                <a:schemeClr val="accent3"/>
              </a:buClr>
              <a:buFont typeface="Wingdings"/>
              <a:buChar char=""/>
              <a:defRPr/>
            </a:pPr>
            <a:r>
              <a:rPr lang="es-AR" dirty="0" smtClean="0"/>
              <a:t>Fecha de inicio.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"/>
              <a:buChar char=""/>
              <a:defRPr/>
            </a:pPr>
            <a:r>
              <a:rPr lang="es-AR" dirty="0" smtClean="0"/>
              <a:t>UNL:</a:t>
            </a:r>
          </a:p>
          <a:p>
            <a:pPr marL="640080" lvl="1" indent="-274320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es-AR" dirty="0" smtClean="0"/>
              <a:t>Los designa (</a:t>
            </a:r>
            <a:r>
              <a:rPr lang="es-AR" sz="2400" dirty="0" smtClean="0"/>
              <a:t>Resolución Rectoral</a:t>
            </a:r>
            <a:r>
              <a:rPr lang="es-AR" dirty="0" smtClean="0"/>
              <a:t>)</a:t>
            </a:r>
          </a:p>
          <a:p>
            <a:pPr marL="640080" lvl="1" indent="-274320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es-AR" dirty="0" smtClean="0"/>
              <a:t>Los incorpora a la ART .</a:t>
            </a:r>
          </a:p>
          <a:p>
            <a:pPr marL="342900" lvl="1" indent="-342900" eaLnBrk="1" fontAlgn="auto" hangingPunct="1">
              <a:spcAft>
                <a:spcPts val="0"/>
              </a:spcAft>
              <a:buFont typeface="Arial" charset="0"/>
              <a:buChar char="•"/>
              <a:defRPr/>
            </a:pPr>
            <a:r>
              <a:rPr lang="es-AR" sz="2400" b="1" dirty="0" smtClean="0"/>
              <a:t>Becarios</a:t>
            </a:r>
            <a:r>
              <a:rPr lang="es-AR" sz="2400" dirty="0" smtClean="0"/>
              <a:t>: </a:t>
            </a:r>
            <a:r>
              <a:rPr lang="es-AR" dirty="0" smtClean="0"/>
              <a:t>pueden adherirse a la Obra Social Unión Personal de UPCN (trámite personal).</a:t>
            </a:r>
            <a:endParaRPr lang="es-AR" altLang="es-AR" dirty="0" smtClean="0"/>
          </a:p>
          <a:p>
            <a:pPr marL="342900" lvl="1" indent="-342900" eaLnBrk="1" fontAlgn="auto" hangingPunct="1">
              <a:spcAft>
                <a:spcPts val="0"/>
              </a:spcAft>
              <a:buFont typeface="Arial" charset="0"/>
              <a:buChar char="•"/>
              <a:defRPr/>
            </a:pPr>
            <a:endParaRPr lang="es-AR" altLang="es-AR" sz="2400" dirty="0" smtClean="0"/>
          </a:p>
          <a:p>
            <a:pPr marL="342900" lvl="1" indent="-342900" eaLnBrk="1" fontAlgn="auto" hangingPunct="1">
              <a:spcAft>
                <a:spcPts val="0"/>
              </a:spcAft>
              <a:buFont typeface="Arial" charset="0"/>
              <a:buChar char="•"/>
              <a:defRPr/>
            </a:pPr>
            <a:r>
              <a:rPr lang="es-AR" altLang="es-AR" sz="2400" b="1" dirty="0" smtClean="0"/>
              <a:t>CONCURSO DESIERTO</a:t>
            </a:r>
            <a:r>
              <a:rPr lang="es-AR" altLang="es-AR" sz="2400" dirty="0" smtClean="0"/>
              <a:t>”: IR presentará nota a UAP junto con el “Acta de concurso de becas” </a:t>
            </a:r>
            <a:r>
              <a:rPr lang="es-AR" sz="2400" dirty="0" smtClean="0"/>
              <a:t>para comunicar a </a:t>
            </a:r>
            <a:r>
              <a:rPr lang="es-AR" sz="2400" dirty="0" err="1" smtClean="0"/>
              <a:t>FONCyT</a:t>
            </a:r>
            <a:r>
              <a:rPr lang="es-AR" sz="2400" dirty="0" smtClean="0"/>
              <a:t>.</a:t>
            </a:r>
            <a:endParaRPr lang="es-AR" altLang="es-AR" sz="2400" dirty="0" smtClean="0"/>
          </a:p>
          <a:p>
            <a:pPr marL="342900" lvl="1" indent="-342900" eaLnBrk="1" fontAlgn="auto" hangingPunct="1">
              <a:spcAft>
                <a:spcPts val="0"/>
              </a:spcAft>
              <a:buFont typeface="Arial" charset="0"/>
              <a:buChar char="•"/>
              <a:defRPr/>
            </a:pPr>
            <a:endParaRPr lang="es-AR" sz="2400" dirty="0" smtClean="0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s-AR" b="1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Ejecución</a:t>
            </a:r>
            <a:r>
              <a:rPr lang="es-AR" smtClean="0">
                <a:solidFill>
                  <a:schemeClr val="accent1">
                    <a:lumMod val="75000"/>
                  </a:schemeClr>
                </a:solidFill>
              </a:rPr>
              <a:t>:</a:t>
            </a:r>
          </a:p>
        </p:txBody>
      </p:sp>
      <p:sp>
        <p:nvSpPr>
          <p:cNvPr id="35843" name="2 Marcador de contenido"/>
          <p:cNvSpPr>
            <a:spLocks noGrp="1"/>
          </p:cNvSpPr>
          <p:nvPr>
            <p:ph sz="quarter" idx="1"/>
          </p:nvPr>
        </p:nvSpPr>
        <p:spPr>
          <a:xfrm>
            <a:off x="457200" y="1752600"/>
            <a:ext cx="8229600" cy="3044825"/>
          </a:xfrm>
        </p:spPr>
        <p:txBody>
          <a:bodyPr/>
          <a:lstStyle/>
          <a:p>
            <a:pPr algn="just" eaLnBrk="1" hangingPunct="1">
              <a:lnSpc>
                <a:spcPct val="90000"/>
              </a:lnSpc>
            </a:pPr>
            <a:r>
              <a:rPr lang="es-AR" altLang="es-AR" b="1" smtClean="0"/>
              <a:t>CERTIFICACION MENSUAL</a:t>
            </a:r>
            <a:r>
              <a:rPr lang="es-AR" altLang="es-AR" smtClean="0"/>
              <a:t>: Director enviará a UAP antes del día </a:t>
            </a:r>
            <a:r>
              <a:rPr lang="es-AR" altLang="es-AR" b="1" smtClean="0"/>
              <a:t>20 de cada mes </a:t>
            </a:r>
            <a:r>
              <a:rPr lang="es-AR" altLang="es-AR" smtClean="0"/>
              <a:t>por nota o e-mail la certificación de cumplimiento de tareas.</a:t>
            </a:r>
          </a:p>
          <a:p>
            <a:pPr algn="ctr" eaLnBrk="1" hangingPunct="1">
              <a:lnSpc>
                <a:spcPct val="90000"/>
              </a:lnSpc>
              <a:buFont typeface="Arial" pitchFamily="34" charset="0"/>
              <a:buNone/>
            </a:pPr>
            <a:r>
              <a:rPr lang="es-AR" altLang="es-AR" sz="2800" b="1" smtClean="0"/>
              <a:t>“Requisito imprescindible para que UAP rinda la beca y el becario cobre su estipendio”</a:t>
            </a:r>
          </a:p>
          <a:p>
            <a:pPr algn="just" eaLnBrk="1" hangingPunct="1">
              <a:lnSpc>
                <a:spcPct val="90000"/>
              </a:lnSpc>
              <a:buFont typeface="Arial" pitchFamily="34" charset="0"/>
              <a:buNone/>
            </a:pPr>
            <a:endParaRPr lang="es-AR" altLang="es-AR" smtClean="0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s-AR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Desembolsos ANPCyT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625"/>
          </a:xfrm>
        </p:spPr>
        <p:txBody>
          <a:bodyPr rtlCol="0">
            <a:normAutofit/>
          </a:bodyPr>
          <a:lstStyle/>
          <a:p>
            <a:pPr marL="274320" indent="-274320" eaLnBrk="1" fontAlgn="auto" hangingPunct="1">
              <a:spcAft>
                <a:spcPts val="0"/>
              </a:spcAft>
              <a:buFont typeface="Wingdings"/>
              <a:buChar char=""/>
              <a:defRPr/>
            </a:pPr>
            <a:r>
              <a:rPr lang="es-AR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1er. Desembolso</a:t>
            </a:r>
            <a:r>
              <a:rPr lang="es-AR" sz="2800" dirty="0" smtClean="0"/>
              <a:t>: 50% presupuesto total 1er Año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"/>
              <a:buChar char=""/>
              <a:defRPr/>
            </a:pPr>
            <a:endParaRPr lang="es-AR" sz="2800" dirty="0" smtClean="0"/>
          </a:p>
          <a:p>
            <a:pPr marL="274320" indent="-274320" eaLnBrk="1" fontAlgn="auto" hangingPunct="1">
              <a:spcAft>
                <a:spcPts val="0"/>
              </a:spcAft>
              <a:buFont typeface="Wingdings"/>
              <a:buChar char=""/>
              <a:defRPr/>
            </a:pPr>
            <a:r>
              <a:rPr lang="es-AR" sz="2800" dirty="0" smtClean="0"/>
              <a:t>Cada 6 meses debe rendir el 75% los desembolsos recibidos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"/>
              <a:buChar char=""/>
              <a:defRPr/>
            </a:pPr>
            <a:endParaRPr lang="es-AR" sz="2800" dirty="0" smtClean="0"/>
          </a:p>
          <a:p>
            <a:pPr marL="342900" lvl="1" indent="-274320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es-AR" sz="2800" dirty="0"/>
              <a:t>100% ITAS presentados , 80% </a:t>
            </a:r>
            <a:r>
              <a:rPr lang="es-AR" sz="2800" dirty="0" smtClean="0"/>
              <a:t>aprobado</a:t>
            </a:r>
            <a:r>
              <a:rPr lang="es-AR" sz="2400" dirty="0" smtClean="0"/>
              <a:t>s (3er (1er año finalizado) y 5to desembolso (2do año finalizado) </a:t>
            </a:r>
            <a:endParaRPr lang="es-AR" sz="2400" dirty="0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endParaRPr lang="es-AR" altLang="es-AR" smtClean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47107" name="3 Marcador de contenido" descr="estado 4.bmp"/>
          <p:cNvPicPr>
            <a:picLocks noGrp="1" noChangeAspect="1"/>
          </p:cNvPicPr>
          <p:nvPr>
            <p:ph sz="quarter"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395288" y="274638"/>
            <a:ext cx="8339137" cy="5851525"/>
          </a:xfrm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s-AR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Modificaciones al proyecto:</a:t>
            </a:r>
            <a:endParaRPr lang="es-AR" b="1" dirty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3795" name="2 Marcador de contenido"/>
          <p:cNvSpPr>
            <a:spLocks noGrp="1"/>
          </p:cNvSpPr>
          <p:nvPr>
            <p:ph sz="quarter" idx="1"/>
          </p:nvPr>
        </p:nvSpPr>
        <p:spPr>
          <a:xfrm>
            <a:off x="457200" y="1557338"/>
            <a:ext cx="8229600" cy="4568825"/>
          </a:xfrm>
        </p:spPr>
        <p:txBody>
          <a:bodyPr rtlCol="0">
            <a:normAutofit/>
          </a:bodyPr>
          <a:lstStyle/>
          <a:p>
            <a:pPr marL="742950" lvl="2" indent="-742950" eaLnBrk="1" fontAlgn="auto" hangingPunct="1">
              <a:lnSpc>
                <a:spcPct val="90000"/>
              </a:lnSpc>
              <a:spcAft>
                <a:spcPts val="0"/>
              </a:spcAft>
              <a:buClr>
                <a:schemeClr val="accent3"/>
              </a:buClr>
              <a:buFont typeface="Wingdings"/>
              <a:buChar char=""/>
              <a:defRPr/>
            </a:pPr>
            <a:endParaRPr lang="es-AR" sz="3200" b="1" dirty="0" smtClean="0"/>
          </a:p>
          <a:p>
            <a:pPr marL="742950" lvl="2" indent="-742950" eaLnBrk="1" fontAlgn="auto" hangingPunct="1">
              <a:lnSpc>
                <a:spcPct val="90000"/>
              </a:lnSpc>
              <a:spcAft>
                <a:spcPts val="0"/>
              </a:spcAft>
              <a:buClr>
                <a:schemeClr val="accent3"/>
              </a:buClr>
              <a:buFont typeface="Wingdings"/>
              <a:buChar char=""/>
              <a:defRPr/>
            </a:pPr>
            <a:r>
              <a:rPr lang="es-AR" sz="2800" u="sng" dirty="0" smtClean="0"/>
              <a:t>Presupuestarias:</a:t>
            </a:r>
            <a:r>
              <a:rPr lang="es-AR" sz="3200" dirty="0" smtClean="0"/>
              <a:t> </a:t>
            </a:r>
            <a:r>
              <a:rPr lang="es-AR" sz="2000" dirty="0" smtClean="0"/>
              <a:t>cuando modifiquen montos de </a:t>
            </a:r>
            <a:r>
              <a:rPr lang="es-AR" sz="2000" u="sng" dirty="0" smtClean="0"/>
              <a:t>cada rubro </a:t>
            </a:r>
            <a:r>
              <a:rPr lang="es-AR" sz="2000" dirty="0" smtClean="0"/>
              <a:t>presupuestado originalmente en </a:t>
            </a:r>
            <a:r>
              <a:rPr lang="es-AR" sz="2000" b="1" dirty="0" smtClean="0"/>
              <a:t>mas/menos 35%. </a:t>
            </a:r>
            <a:r>
              <a:rPr lang="es-AR" dirty="0" smtClean="0"/>
              <a:t>Nota del IR a UAP solicitando autorización al FONCyT.</a:t>
            </a:r>
          </a:p>
          <a:p>
            <a:pPr marL="640080" lvl="1" indent="-274320" eaLnBrk="1" fontAlgn="auto" hangingPunct="1">
              <a:lnSpc>
                <a:spcPct val="90000"/>
              </a:lnSpc>
              <a:spcAft>
                <a:spcPts val="0"/>
              </a:spcAft>
              <a:buFont typeface="Arial" charset="0"/>
              <a:buNone/>
              <a:defRPr/>
            </a:pPr>
            <a:endParaRPr lang="es-AR" dirty="0" smtClean="0"/>
          </a:p>
          <a:p>
            <a:pPr marL="640080" lvl="1" indent="-742950" eaLnBrk="1" fontAlgn="auto" hangingPunct="1">
              <a:lnSpc>
                <a:spcPct val="90000"/>
              </a:lnSpc>
              <a:spcAft>
                <a:spcPts val="0"/>
              </a:spcAft>
              <a:buFont typeface="Wingdings 2"/>
              <a:buChar char=""/>
              <a:defRPr/>
            </a:pPr>
            <a:r>
              <a:rPr lang="es-AR" sz="2800" u="sng" dirty="0"/>
              <a:t>Grupo de Investigadores:</a:t>
            </a:r>
          </a:p>
          <a:p>
            <a:pPr marL="742950" lvl="2" indent="-342900" eaLnBrk="1" fontAlgn="auto" hangingPunct="1">
              <a:lnSpc>
                <a:spcPct val="90000"/>
              </a:lnSpc>
              <a:spcAft>
                <a:spcPts val="0"/>
              </a:spcAft>
              <a:buClr>
                <a:schemeClr val="accent3"/>
              </a:buClr>
              <a:buFont typeface="Arial" charset="0"/>
              <a:buNone/>
              <a:defRPr/>
            </a:pPr>
            <a:r>
              <a:rPr lang="es-AR" sz="2800" b="1" dirty="0" smtClean="0"/>
              <a:t>    * </a:t>
            </a:r>
            <a:r>
              <a:rPr lang="es-AR" sz="2000" b="1" dirty="0" smtClean="0"/>
              <a:t>Responsables:</a:t>
            </a:r>
            <a:r>
              <a:rPr lang="es-AR" b="1" dirty="0" smtClean="0"/>
              <a:t>  </a:t>
            </a:r>
            <a:r>
              <a:rPr lang="es-AR" dirty="0" smtClean="0"/>
              <a:t>autoriza FONCyT</a:t>
            </a:r>
          </a:p>
          <a:p>
            <a:pPr marL="742950" lvl="2" indent="-342900" eaLnBrk="1" fontAlgn="auto" hangingPunct="1">
              <a:lnSpc>
                <a:spcPct val="90000"/>
              </a:lnSpc>
              <a:spcAft>
                <a:spcPts val="0"/>
              </a:spcAft>
              <a:buClr>
                <a:schemeClr val="accent3"/>
              </a:buClr>
              <a:buFont typeface="Arial" charset="0"/>
              <a:buNone/>
              <a:defRPr/>
            </a:pPr>
            <a:r>
              <a:rPr lang="es-AR" sz="2800" b="1" dirty="0" smtClean="0"/>
              <a:t>    * </a:t>
            </a:r>
            <a:r>
              <a:rPr lang="es-AR" sz="2000" b="1" dirty="0" smtClean="0"/>
              <a:t>Colaboradores:</a:t>
            </a:r>
            <a:r>
              <a:rPr lang="es-AR" sz="2800" b="1" dirty="0" smtClean="0"/>
              <a:t> </a:t>
            </a:r>
            <a:r>
              <a:rPr lang="es-AR" dirty="0" smtClean="0"/>
              <a:t>no autoriza FONCyT</a:t>
            </a:r>
          </a:p>
          <a:p>
            <a:pPr marL="1554480" lvl="4" indent="-182880" eaLnBrk="1" fontAlgn="auto" hangingPunct="1">
              <a:lnSpc>
                <a:spcPct val="90000"/>
              </a:lnSpc>
              <a:spcAft>
                <a:spcPts val="0"/>
              </a:spcAft>
              <a:buClr>
                <a:schemeClr val="accent5"/>
              </a:buClr>
              <a:buFont typeface="Wingdings 2"/>
              <a:buChar char=""/>
              <a:defRPr/>
            </a:pPr>
            <a:r>
              <a:rPr lang="es-AR" b="1" dirty="0" smtClean="0"/>
              <a:t>ALTA</a:t>
            </a:r>
            <a:r>
              <a:rPr lang="es-AR" dirty="0" smtClean="0"/>
              <a:t>: CV + Plan de trabajo + Aval del candidato propuesto</a:t>
            </a:r>
          </a:p>
          <a:p>
            <a:pPr marL="1554480" lvl="4" indent="-182880" eaLnBrk="1" fontAlgn="auto" hangingPunct="1">
              <a:lnSpc>
                <a:spcPct val="90000"/>
              </a:lnSpc>
              <a:spcAft>
                <a:spcPts val="0"/>
              </a:spcAft>
              <a:buClr>
                <a:schemeClr val="accent5"/>
              </a:buClr>
              <a:buFont typeface="Wingdings 2"/>
              <a:buChar char=""/>
              <a:defRPr/>
            </a:pPr>
            <a:r>
              <a:rPr lang="es-AR" b="1" dirty="0" smtClean="0"/>
              <a:t>RENUNCIAS</a:t>
            </a:r>
            <a:r>
              <a:rPr lang="es-AR" dirty="0" smtClean="0"/>
              <a:t>: nota del que renuncia + Aval del IR.</a:t>
            </a: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s-AR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APORTE DE LA CONTRAPARTE:</a:t>
            </a:r>
            <a:endParaRPr lang="es-AR" sz="22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49155" name="2 Marcador de contenido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625"/>
          </a:xfrm>
        </p:spPr>
        <p:txBody>
          <a:bodyPr>
            <a:normAutofit/>
          </a:bodyPr>
          <a:lstStyle/>
          <a:p>
            <a:pPr marL="274320" indent="-274320" eaLnBrk="1" fontAlgn="auto" hangingPunct="1">
              <a:lnSpc>
                <a:spcPct val="90000"/>
              </a:lnSpc>
              <a:spcAft>
                <a:spcPts val="0"/>
              </a:spcAft>
              <a:buFont typeface="Arial" pitchFamily="34" charset="0"/>
              <a:buNone/>
              <a:defRPr/>
            </a:pPr>
            <a:endParaRPr lang="es-ES" altLang="es-AR" dirty="0" smtClean="0"/>
          </a:p>
          <a:p>
            <a:pPr marL="640080" lvl="1" indent="-274320" eaLnBrk="1" fontAlgn="auto" hangingPunct="1">
              <a:lnSpc>
                <a:spcPct val="90000"/>
              </a:lnSpc>
              <a:spcAft>
                <a:spcPts val="0"/>
              </a:spcAft>
              <a:buFont typeface="Wingdings 2"/>
              <a:buChar char=""/>
              <a:defRPr/>
            </a:pPr>
            <a:r>
              <a:rPr lang="es-ES" altLang="es-AR" dirty="0" smtClean="0"/>
              <a:t>Cada 6 meses desde el inicio del proyecto </a:t>
            </a:r>
          </a:p>
          <a:p>
            <a:pPr marL="365760" lvl="1" indent="0" eaLnBrk="1" fontAlgn="auto" hangingPunct="1">
              <a:lnSpc>
                <a:spcPct val="90000"/>
              </a:lnSpc>
              <a:spcAft>
                <a:spcPts val="0"/>
              </a:spcAft>
              <a:buFont typeface="Wingdings 2"/>
              <a:buNone/>
              <a:defRPr/>
            </a:pPr>
            <a:endParaRPr lang="es-ES" altLang="es-AR" dirty="0" smtClean="0"/>
          </a:p>
          <a:p>
            <a:pPr marL="640080" lvl="1" indent="-274320" eaLnBrk="1" fontAlgn="auto" hangingPunct="1">
              <a:lnSpc>
                <a:spcPct val="90000"/>
              </a:lnSpc>
              <a:spcAft>
                <a:spcPts val="0"/>
              </a:spcAft>
              <a:buFont typeface="Wingdings 2"/>
              <a:buChar char=""/>
              <a:defRPr/>
            </a:pPr>
            <a:r>
              <a:rPr lang="es-ES" altLang="es-AR" dirty="0" smtClean="0"/>
              <a:t>Salarios de los integrantes del proyecto indicando porcentaje de participación:</a:t>
            </a:r>
          </a:p>
          <a:p>
            <a:pPr marL="1463040" lvl="4" indent="-182880" eaLnBrk="1" fontAlgn="auto" hangingPunct="1">
              <a:lnSpc>
                <a:spcPct val="90000"/>
              </a:lnSpc>
              <a:spcAft>
                <a:spcPts val="0"/>
              </a:spcAft>
              <a:buClr>
                <a:schemeClr val="accent2">
                  <a:tint val="60000"/>
                </a:schemeClr>
              </a:buClr>
              <a:buFont typeface="Wingdings 2"/>
              <a:buChar char=""/>
              <a:defRPr/>
            </a:pPr>
            <a:endParaRPr lang="es-ES" altLang="es-AR" dirty="0" smtClean="0"/>
          </a:p>
          <a:p>
            <a:pPr marL="2057400" lvl="2" indent="-182880" eaLnBrk="1" fontAlgn="auto" hangingPunct="1">
              <a:lnSpc>
                <a:spcPct val="90000"/>
              </a:lnSpc>
              <a:spcAft>
                <a:spcPts val="0"/>
              </a:spcAft>
              <a:buClr>
                <a:schemeClr val="accent1">
                  <a:shade val="75000"/>
                </a:schemeClr>
              </a:buClr>
              <a:buFont typeface="Wingdings"/>
              <a:buChar char=""/>
              <a:defRPr/>
            </a:pPr>
            <a:r>
              <a:rPr lang="es-ES" altLang="es-AR" dirty="0" smtClean="0"/>
              <a:t>Fotocopia recibos de sueldos, o </a:t>
            </a:r>
          </a:p>
          <a:p>
            <a:pPr marL="2057400" lvl="2" indent="-182880" eaLnBrk="1" fontAlgn="auto" hangingPunct="1">
              <a:lnSpc>
                <a:spcPct val="90000"/>
              </a:lnSpc>
              <a:spcAft>
                <a:spcPts val="0"/>
              </a:spcAft>
              <a:buClr>
                <a:schemeClr val="accent1">
                  <a:shade val="75000"/>
                </a:schemeClr>
              </a:buClr>
              <a:buFont typeface="Wingdings"/>
              <a:buChar char=""/>
              <a:defRPr/>
            </a:pPr>
            <a:r>
              <a:rPr lang="es-ES" altLang="es-AR" dirty="0" smtClean="0"/>
              <a:t>Certificación de Remuneraciones extendida por el organismo que paga los haberes</a:t>
            </a:r>
          </a:p>
          <a:p>
            <a:pPr marL="2057400" lvl="2" indent="-182880" eaLnBrk="1" fontAlgn="auto" hangingPunct="1">
              <a:lnSpc>
                <a:spcPct val="90000"/>
              </a:lnSpc>
              <a:spcAft>
                <a:spcPts val="0"/>
              </a:spcAft>
              <a:buClr>
                <a:schemeClr val="accent1">
                  <a:shade val="75000"/>
                </a:schemeClr>
              </a:buClr>
              <a:buFont typeface="Arial" pitchFamily="34" charset="0"/>
              <a:buNone/>
              <a:defRPr/>
            </a:pPr>
            <a:endParaRPr lang="es-AR" altLang="es-AR" dirty="0" smtClean="0"/>
          </a:p>
          <a:p>
            <a:pPr marL="274320" indent="-274320" eaLnBrk="1" fontAlgn="auto" hangingPunct="1">
              <a:lnSpc>
                <a:spcPct val="90000"/>
              </a:lnSpc>
              <a:spcAft>
                <a:spcPts val="0"/>
              </a:spcAft>
              <a:buFont typeface="Arial" pitchFamily="34" charset="0"/>
              <a:buNone/>
              <a:defRPr/>
            </a:pPr>
            <a:endParaRPr lang="es-AR" altLang="es-AR" sz="3600" dirty="0" smtClean="0"/>
          </a:p>
          <a:p>
            <a:pPr marL="274320" indent="-274320" eaLnBrk="1" fontAlgn="auto" hangingPunct="1">
              <a:lnSpc>
                <a:spcPct val="90000"/>
              </a:lnSpc>
              <a:spcAft>
                <a:spcPts val="0"/>
              </a:spcAft>
              <a:buFont typeface="Wingdings"/>
              <a:buChar char=""/>
              <a:defRPr/>
            </a:pPr>
            <a:endParaRPr lang="es-AR" altLang="es-AR" dirty="0" smtClean="0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s-AR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Informes Técnicos (ITA / ITCF)</a:t>
            </a:r>
            <a:endParaRPr lang="es-AR" b="1" dirty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0179" name="2 Marcador de contenido"/>
          <p:cNvSpPr>
            <a:spLocks noGrp="1"/>
          </p:cNvSpPr>
          <p:nvPr>
            <p:ph sz="quarter" idx="1"/>
          </p:nvPr>
        </p:nvSpPr>
        <p:spPr>
          <a:xfrm>
            <a:off x="457200" y="1792288"/>
            <a:ext cx="8229600" cy="4373562"/>
          </a:xfrm>
        </p:spPr>
        <p:txBody>
          <a:bodyPr/>
          <a:lstStyle/>
          <a:p>
            <a:pPr eaLnBrk="1" hangingPunct="1"/>
            <a:r>
              <a:rPr lang="es-AR" altLang="es-ES" smtClean="0"/>
              <a:t>Presenta el IR </a:t>
            </a:r>
          </a:p>
          <a:p>
            <a:pPr eaLnBrk="1" hangingPunct="1"/>
            <a:r>
              <a:rPr lang="es-AR" altLang="es-ES" smtClean="0"/>
              <a:t>Cuando ? Fechas Importantes</a:t>
            </a:r>
          </a:p>
          <a:p>
            <a:pPr marL="342900" lvl="2" eaLnBrk="1" hangingPunct="1">
              <a:buClr>
                <a:schemeClr val="accent1"/>
              </a:buClr>
            </a:pPr>
            <a:r>
              <a:rPr lang="es-AR" altLang="es-ES" sz="2400" smtClean="0"/>
              <a:t>Descargar de la Web de Agencia </a:t>
            </a:r>
            <a:r>
              <a:rPr lang="es-AR" altLang="es-ES" sz="1900" smtClean="0">
                <a:latin typeface="Calibri" pitchFamily="34" charset="0"/>
                <a:ea typeface="Calibri" pitchFamily="34" charset="0"/>
                <a:cs typeface="Times New Roman" pitchFamily="18" charset="0"/>
              </a:rPr>
              <a:t>http://www.agencia.mincyt.gob.ar/frontend/agencia/post/734</a:t>
            </a:r>
            <a:endParaRPr lang="es-ES" altLang="es-ES" sz="1900" smtClean="0"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marL="342900" lvl="2" eaLnBrk="1" hangingPunct="1">
              <a:buClr>
                <a:schemeClr val="accent1"/>
              </a:buClr>
            </a:pPr>
            <a:r>
              <a:rPr lang="es-AR" altLang="es-ES" sz="2400" smtClean="0"/>
              <a:t>Completarlo y presentarlo en </a:t>
            </a:r>
            <a:r>
              <a:rPr lang="es-AR" altLang="es-ES" sz="2400" b="1" u="sng" smtClean="0"/>
              <a:t>WORD</a:t>
            </a:r>
          </a:p>
          <a:p>
            <a:pPr marL="342900" lvl="2" eaLnBrk="1" hangingPunct="1">
              <a:buClr>
                <a:schemeClr val="accent1"/>
              </a:buClr>
            </a:pPr>
            <a:r>
              <a:rPr lang="es-AR" altLang="es-ES" sz="2400" smtClean="0"/>
              <a:t>Enviarlo por e-mail en dirección indicada en cada caso.</a:t>
            </a:r>
          </a:p>
          <a:p>
            <a:pPr marL="342900" lvl="2" eaLnBrk="1" hangingPunct="1">
              <a:buClr>
                <a:schemeClr val="accent1"/>
              </a:buClr>
            </a:pPr>
            <a:r>
              <a:rPr lang="es-AR" altLang="es-ES" sz="2400" b="1" i="1" smtClean="0"/>
              <a:t>No presentación en tiempo y forma: </a:t>
            </a:r>
            <a:r>
              <a:rPr lang="es-AR" altLang="es-ES" sz="2400" smtClean="0"/>
              <a:t>ANPCyT comunica a UAP la obligación de suspender los desembolsos.</a:t>
            </a: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s-AR" altLang="es-AR" sz="3600" smtClean="0">
                <a:solidFill>
                  <a:schemeClr val="accent1">
                    <a:lumMod val="75000"/>
                  </a:schemeClr>
                </a:solidFill>
              </a:rPr>
              <a:t>Para comunicarse con nosotros:</a:t>
            </a:r>
          </a:p>
        </p:txBody>
      </p:sp>
      <p:sp>
        <p:nvSpPr>
          <p:cNvPr id="36867" name="2 Marcador de contenido"/>
          <p:cNvSpPr>
            <a:spLocks noGrp="1"/>
          </p:cNvSpPr>
          <p:nvPr>
            <p:ph sz="quarter" idx="1"/>
          </p:nvPr>
        </p:nvSpPr>
        <p:spPr>
          <a:xfrm>
            <a:off x="457200" y="1214438"/>
            <a:ext cx="8229600" cy="4911725"/>
          </a:xfrm>
        </p:spPr>
        <p:txBody>
          <a:bodyPr rtlCol="0">
            <a:normAutofit fontScale="62500" lnSpcReduction="20000"/>
          </a:bodyPr>
          <a:lstStyle/>
          <a:p>
            <a:pPr marL="274320" indent="-274320" eaLnBrk="1" fontAlgn="auto" hangingPunct="1">
              <a:lnSpc>
                <a:spcPct val="80000"/>
              </a:lnSpc>
              <a:spcAft>
                <a:spcPts val="0"/>
              </a:spcAft>
              <a:buFont typeface="Arial" charset="0"/>
              <a:buNone/>
              <a:defRPr/>
            </a:pPr>
            <a:endParaRPr lang="es-AR" sz="2500" b="1" dirty="0" smtClean="0"/>
          </a:p>
          <a:p>
            <a:pPr marL="274320" indent="-274320" eaLnBrk="1" fontAlgn="auto" hangingPunct="1">
              <a:lnSpc>
                <a:spcPct val="80000"/>
              </a:lnSpc>
              <a:spcAft>
                <a:spcPts val="0"/>
              </a:spcAft>
              <a:buFont typeface="Arial" charset="0"/>
              <a:buNone/>
              <a:defRPr/>
            </a:pPr>
            <a:endParaRPr lang="es-AR" sz="2500" b="1" dirty="0"/>
          </a:p>
          <a:p>
            <a:pPr marL="274320" indent="-274320" eaLnBrk="1" fontAlgn="auto" hangingPunct="1">
              <a:lnSpc>
                <a:spcPct val="80000"/>
              </a:lnSpc>
              <a:spcAft>
                <a:spcPts val="0"/>
              </a:spcAft>
              <a:buFont typeface="Arial" charset="0"/>
              <a:buNone/>
              <a:defRPr/>
            </a:pPr>
            <a:endParaRPr lang="es-AR" sz="2500" b="1" dirty="0" smtClean="0"/>
          </a:p>
          <a:p>
            <a:pPr marL="274320" indent="-274320" eaLnBrk="1" fontAlgn="auto" hangingPunct="1">
              <a:lnSpc>
                <a:spcPct val="80000"/>
              </a:lnSpc>
              <a:spcAft>
                <a:spcPts val="0"/>
              </a:spcAft>
              <a:buFont typeface="Arial" charset="0"/>
              <a:buNone/>
              <a:defRPr/>
            </a:pPr>
            <a:r>
              <a:rPr lang="es-AR" sz="2500" b="1" dirty="0" smtClean="0"/>
              <a:t>Unidad Administradora de Proyectos:</a:t>
            </a:r>
          </a:p>
          <a:p>
            <a:pPr marL="274320" indent="-274320" eaLnBrk="1" fontAlgn="auto" hangingPunct="1">
              <a:lnSpc>
                <a:spcPct val="80000"/>
              </a:lnSpc>
              <a:spcAft>
                <a:spcPts val="0"/>
              </a:spcAft>
              <a:buFont typeface="Arial" charset="0"/>
              <a:buNone/>
              <a:defRPr/>
            </a:pPr>
            <a:r>
              <a:rPr lang="es-AR" sz="2000" dirty="0" smtClean="0"/>
              <a:t>Dirección: Bv. Pellegrini 2750 – 1er piso SCyT– altillo oeste</a:t>
            </a:r>
          </a:p>
          <a:p>
            <a:pPr marL="274320" indent="-274320" eaLnBrk="1" fontAlgn="auto" hangingPunct="1">
              <a:lnSpc>
                <a:spcPct val="80000"/>
              </a:lnSpc>
              <a:spcAft>
                <a:spcPts val="0"/>
              </a:spcAft>
              <a:buFont typeface="Arial" charset="0"/>
              <a:buNone/>
              <a:defRPr/>
            </a:pPr>
            <a:r>
              <a:rPr lang="es-AR" sz="2000" dirty="0" smtClean="0"/>
              <a:t>e-mail: </a:t>
            </a:r>
            <a:r>
              <a:rPr lang="es-AR" sz="2000" dirty="0" smtClean="0">
                <a:hlinkClick r:id="rId3"/>
              </a:rPr>
              <a:t>uap@unl.edu.ar</a:t>
            </a:r>
            <a:r>
              <a:rPr lang="es-AR" sz="2000" dirty="0" smtClean="0"/>
              <a:t>        Tel: 4571110 Int 231</a:t>
            </a:r>
          </a:p>
          <a:p>
            <a:pPr marL="274320" indent="-274320" eaLnBrk="1" fontAlgn="auto" hangingPunct="1">
              <a:lnSpc>
                <a:spcPct val="80000"/>
              </a:lnSpc>
              <a:spcAft>
                <a:spcPts val="0"/>
              </a:spcAft>
              <a:buFont typeface="Arial" charset="0"/>
              <a:buNone/>
              <a:defRPr/>
            </a:pPr>
            <a:endParaRPr lang="es-AR" sz="2000" dirty="0" smtClean="0"/>
          </a:p>
          <a:p>
            <a:pPr marL="274320" indent="-274320" eaLnBrk="1" fontAlgn="auto" hangingPunct="1">
              <a:lnSpc>
                <a:spcPct val="80000"/>
              </a:lnSpc>
              <a:spcAft>
                <a:spcPts val="0"/>
              </a:spcAft>
              <a:buFont typeface="Arial" charset="0"/>
              <a:buNone/>
              <a:defRPr/>
            </a:pPr>
            <a:endParaRPr lang="es-AR" sz="2500" dirty="0" smtClean="0"/>
          </a:p>
          <a:p>
            <a:pPr marL="274320" indent="-274320" eaLnBrk="1" fontAlgn="auto" hangingPunct="1">
              <a:lnSpc>
                <a:spcPct val="80000"/>
              </a:lnSpc>
              <a:spcAft>
                <a:spcPts val="0"/>
              </a:spcAft>
              <a:buFont typeface="Arial" charset="0"/>
              <a:buNone/>
              <a:defRPr/>
            </a:pPr>
            <a:r>
              <a:rPr lang="es-AR" sz="2600" dirty="0" smtClean="0"/>
              <a:t>Responsable UAP</a:t>
            </a:r>
            <a:r>
              <a:rPr lang="es-AR" sz="2500" dirty="0" smtClean="0"/>
              <a:t>: </a:t>
            </a:r>
          </a:p>
          <a:p>
            <a:pPr marL="274320" indent="-274320" eaLnBrk="1" fontAlgn="auto" hangingPunct="1">
              <a:lnSpc>
                <a:spcPct val="80000"/>
              </a:lnSpc>
              <a:spcAft>
                <a:spcPts val="0"/>
              </a:spcAft>
              <a:buFont typeface="Arial" charset="0"/>
              <a:buNone/>
              <a:defRPr/>
            </a:pPr>
            <a:endParaRPr lang="es-AR" sz="2500" dirty="0" smtClean="0"/>
          </a:p>
          <a:p>
            <a:pPr marL="274320" indent="-274320" eaLnBrk="1" fontAlgn="auto" hangingPunct="1">
              <a:lnSpc>
                <a:spcPct val="80000"/>
              </a:lnSpc>
              <a:spcAft>
                <a:spcPts val="0"/>
              </a:spcAft>
              <a:buFont typeface="Wingdings"/>
              <a:buChar char=""/>
              <a:defRPr/>
            </a:pPr>
            <a:r>
              <a:rPr lang="es-AR" sz="2600" dirty="0" smtClean="0"/>
              <a:t>PICT 2016</a:t>
            </a:r>
            <a:r>
              <a:rPr lang="es-AR" sz="2500" dirty="0" smtClean="0"/>
              <a:t>: </a:t>
            </a:r>
            <a:r>
              <a:rPr lang="es-AR" sz="1900" dirty="0" smtClean="0"/>
              <a:t>Lic. Gabriela </a:t>
            </a:r>
            <a:r>
              <a:rPr lang="es-AR" sz="1900" dirty="0" err="1" smtClean="0"/>
              <a:t>Felizar</a:t>
            </a:r>
            <a:r>
              <a:rPr lang="es-AR" sz="1900" dirty="0" smtClean="0"/>
              <a:t> </a:t>
            </a:r>
            <a:r>
              <a:rPr lang="es-AR" sz="1800" dirty="0" smtClean="0"/>
              <a:t>(</a:t>
            </a:r>
            <a:r>
              <a:rPr lang="es-AR" sz="1800" dirty="0" smtClean="0">
                <a:hlinkClick r:id="rId4"/>
              </a:rPr>
              <a:t>gfelizar</a:t>
            </a:r>
            <a:r>
              <a:rPr lang="es-AR" sz="1800" u="sng" dirty="0" smtClean="0">
                <a:solidFill>
                  <a:srgbClr val="2042A0"/>
                </a:solidFill>
                <a:hlinkClick r:id="rId4"/>
              </a:rPr>
              <a:t>@unl.edu.ar</a:t>
            </a:r>
            <a:r>
              <a:rPr lang="es-AR" sz="1800" dirty="0" smtClean="0"/>
              <a:t>)</a:t>
            </a:r>
          </a:p>
          <a:p>
            <a:pPr marL="274320" indent="-274320" eaLnBrk="1" fontAlgn="auto" hangingPunct="1">
              <a:lnSpc>
                <a:spcPct val="80000"/>
              </a:lnSpc>
              <a:spcAft>
                <a:spcPts val="0"/>
              </a:spcAft>
              <a:buFont typeface="Wingdings"/>
              <a:buChar char=""/>
              <a:defRPr/>
            </a:pPr>
            <a:endParaRPr lang="es-AR" sz="1800" dirty="0" smtClean="0"/>
          </a:p>
          <a:p>
            <a:pPr marL="274320" indent="-274320" eaLnBrk="1" fontAlgn="auto" hangingPunct="1">
              <a:lnSpc>
                <a:spcPct val="80000"/>
              </a:lnSpc>
              <a:spcAft>
                <a:spcPts val="0"/>
              </a:spcAft>
              <a:buFont typeface="Wingdings"/>
              <a:buChar char=""/>
              <a:defRPr/>
            </a:pPr>
            <a:r>
              <a:rPr lang="es-AR" sz="2600" dirty="0"/>
              <a:t>Compras y Contrataciones: CPN Diego </a:t>
            </a:r>
            <a:r>
              <a:rPr lang="es-AR" sz="2600" dirty="0" err="1" smtClean="0"/>
              <a:t>Precerutti</a:t>
            </a:r>
            <a:r>
              <a:rPr lang="es-AR" sz="2600" dirty="0" smtClean="0"/>
              <a:t>(</a:t>
            </a:r>
            <a:r>
              <a:rPr lang="es-AR" sz="2600" dirty="0" smtClean="0">
                <a:hlinkClick r:id="rId5"/>
              </a:rPr>
              <a:t>dprecerutti@rectorado.unl.edu.ar</a:t>
            </a:r>
            <a:r>
              <a:rPr lang="es-AR" sz="2600" dirty="0" smtClean="0"/>
              <a:t>)</a:t>
            </a:r>
          </a:p>
          <a:p>
            <a:pPr marL="274320" indent="-274320" eaLnBrk="1" fontAlgn="auto" hangingPunct="1">
              <a:lnSpc>
                <a:spcPct val="80000"/>
              </a:lnSpc>
              <a:spcAft>
                <a:spcPts val="0"/>
              </a:spcAft>
              <a:buFont typeface="Wingdings"/>
              <a:buChar char=""/>
              <a:defRPr/>
            </a:pPr>
            <a:endParaRPr lang="es-AR" sz="2600" dirty="0"/>
          </a:p>
          <a:p>
            <a:pPr marL="274320" indent="-274320" eaLnBrk="1" fontAlgn="auto" hangingPunct="1">
              <a:lnSpc>
                <a:spcPct val="80000"/>
              </a:lnSpc>
              <a:spcAft>
                <a:spcPts val="0"/>
              </a:spcAft>
              <a:buFont typeface="Wingdings"/>
              <a:buChar char=""/>
              <a:defRPr/>
            </a:pPr>
            <a:r>
              <a:rPr lang="es-AR" sz="2600" dirty="0"/>
              <a:t>Financiero/Pagos: CPN Cecilia Ansaldi (</a:t>
            </a:r>
            <a:r>
              <a:rPr lang="es-AR" sz="2600" dirty="0">
                <a:hlinkClick r:id="rId6"/>
              </a:rPr>
              <a:t>cansaldi@unl.edu.ar</a:t>
            </a:r>
            <a:r>
              <a:rPr lang="es-AR" sz="2600" dirty="0" smtClean="0"/>
              <a:t>)</a:t>
            </a:r>
          </a:p>
          <a:p>
            <a:pPr marL="274320" indent="-274320" eaLnBrk="1" fontAlgn="auto" hangingPunct="1">
              <a:lnSpc>
                <a:spcPct val="80000"/>
              </a:lnSpc>
              <a:spcAft>
                <a:spcPts val="0"/>
              </a:spcAft>
              <a:buFont typeface="Wingdings"/>
              <a:buChar char=""/>
              <a:defRPr/>
            </a:pPr>
            <a:endParaRPr lang="es-AR" sz="2600" dirty="0"/>
          </a:p>
          <a:p>
            <a:pPr marL="274320" indent="-274320" eaLnBrk="1" fontAlgn="auto" hangingPunct="1">
              <a:lnSpc>
                <a:spcPct val="80000"/>
              </a:lnSpc>
              <a:spcAft>
                <a:spcPts val="0"/>
              </a:spcAft>
              <a:buFont typeface="Wingdings"/>
              <a:buChar char=""/>
              <a:defRPr/>
            </a:pPr>
            <a:r>
              <a:rPr lang="es-AR" sz="2600" dirty="0"/>
              <a:t>Becas: Lic. Gabriela Felizar (</a:t>
            </a:r>
            <a:r>
              <a:rPr lang="es-AR" sz="2600" dirty="0">
                <a:hlinkClick r:id="rId4"/>
              </a:rPr>
              <a:t>gfelizar@unl.edu.ar</a:t>
            </a:r>
            <a:r>
              <a:rPr lang="es-AR" sz="2600" dirty="0"/>
              <a:t>)</a:t>
            </a:r>
          </a:p>
          <a:p>
            <a:pPr marL="0" indent="0" eaLnBrk="1" fontAlgn="auto" hangingPunct="1">
              <a:lnSpc>
                <a:spcPct val="80000"/>
              </a:lnSpc>
              <a:spcAft>
                <a:spcPts val="0"/>
              </a:spcAft>
              <a:buFont typeface="Arial" charset="0"/>
              <a:buNone/>
              <a:defRPr/>
            </a:pPr>
            <a:endParaRPr lang="es-AR" sz="1800" dirty="0" smtClean="0"/>
          </a:p>
          <a:p>
            <a:pPr marL="274320" indent="-274320" algn="r" eaLnBrk="1" fontAlgn="auto" hangingPunct="1">
              <a:lnSpc>
                <a:spcPct val="80000"/>
              </a:lnSpc>
              <a:spcAft>
                <a:spcPts val="0"/>
              </a:spcAft>
              <a:buFont typeface="Arial" charset="0"/>
              <a:buNone/>
              <a:defRPr/>
            </a:pPr>
            <a:endParaRPr lang="es-AR" sz="2800" dirty="0" smtClean="0"/>
          </a:p>
          <a:p>
            <a:pPr marL="274320" indent="-274320" algn="r" eaLnBrk="1" fontAlgn="auto" hangingPunct="1">
              <a:lnSpc>
                <a:spcPct val="80000"/>
              </a:lnSpc>
              <a:spcAft>
                <a:spcPts val="0"/>
              </a:spcAft>
              <a:buFont typeface="Arial" charset="0"/>
              <a:buNone/>
              <a:defRPr/>
            </a:pPr>
            <a:r>
              <a:rPr lang="es-AR" sz="2800" dirty="0" smtClean="0"/>
              <a:t>MUCHAS GRACIAS!!!!!</a:t>
            </a:r>
          </a:p>
          <a:p>
            <a:pPr marL="274320" indent="-274320" eaLnBrk="1" fontAlgn="auto" hangingPunct="1">
              <a:lnSpc>
                <a:spcPct val="80000"/>
              </a:lnSpc>
              <a:spcAft>
                <a:spcPts val="0"/>
              </a:spcAft>
              <a:buFont typeface="Arial" charset="0"/>
              <a:buNone/>
              <a:defRPr/>
            </a:pPr>
            <a:r>
              <a:rPr lang="es-AR" sz="2500" dirty="0" smtClean="0"/>
              <a:t>							</a:t>
            </a:r>
            <a:r>
              <a:rPr lang="es-AR" sz="1500" dirty="0" smtClean="0"/>
              <a:t>       07 de diciembre 2017</a:t>
            </a:r>
          </a:p>
          <a:p>
            <a:pPr marL="274320" indent="-274320" eaLnBrk="1" fontAlgn="auto" hangingPunct="1">
              <a:lnSpc>
                <a:spcPct val="80000"/>
              </a:lnSpc>
              <a:spcAft>
                <a:spcPts val="0"/>
              </a:spcAft>
              <a:buFont typeface="Arial" charset="0"/>
              <a:buNone/>
              <a:defRPr/>
            </a:pPr>
            <a:endParaRPr lang="es-AR" sz="2500" dirty="0" smtClean="0"/>
          </a:p>
          <a:p>
            <a:pPr marL="274320" indent="-274320" eaLnBrk="1" fontAlgn="auto" hangingPunct="1">
              <a:lnSpc>
                <a:spcPct val="80000"/>
              </a:lnSpc>
              <a:spcAft>
                <a:spcPts val="0"/>
              </a:spcAft>
              <a:buFont typeface="Arial" charset="0"/>
              <a:buNone/>
              <a:defRPr/>
            </a:pPr>
            <a:endParaRPr lang="es-AR" sz="2500" dirty="0" smtClean="0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1 Título"/>
          <p:cNvSpPr>
            <a:spLocks noGrp="1"/>
          </p:cNvSpPr>
          <p:nvPr>
            <p:ph type="title"/>
          </p:nvPr>
        </p:nvSpPr>
        <p:spPr>
          <a:xfrm>
            <a:off x="250825" y="274638"/>
            <a:ext cx="8435975" cy="1143000"/>
          </a:xfrm>
        </p:spPr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s-AR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Cronograma de Rendiciones:</a:t>
            </a:r>
          </a:p>
        </p:txBody>
      </p:sp>
      <p:pic>
        <p:nvPicPr>
          <p:cNvPr id="5" name="4 Marcador de contenido"/>
          <p:cNvPicPr>
            <a:picLocks noGrp="1" noChangeAspect="1"/>
          </p:cNvPicPr>
          <p:nvPr>
            <p:ph sz="quarter" idx="1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63" t="5530" r="5275" b="57225"/>
          <a:stretch/>
        </p:blipFill>
        <p:spPr>
          <a:xfrm>
            <a:off x="251520" y="1844824"/>
            <a:ext cx="8424936" cy="3600400"/>
          </a:xfrm>
        </p:spPr>
      </p:pic>
    </p:spTree>
  </p:cSld>
  <p:clrMapOvr>
    <a:masterClrMapping/>
  </p:clrMapOvr>
  <p:transition>
    <p:cover dir="r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395536" y="332656"/>
            <a:ext cx="7467600" cy="1143000"/>
          </a:xfrm>
        </p:spPr>
        <p:txBody>
          <a:bodyPr>
            <a:norm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s-ES" sz="4800" dirty="0" smtClean="0">
                <a:solidFill>
                  <a:schemeClr val="accent1">
                    <a:lumMod val="75000"/>
                  </a:schemeClr>
                </a:solidFill>
              </a:rPr>
              <a:t>Rubros financiables</a:t>
            </a:r>
            <a:endParaRPr lang="es-ES" sz="48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1267" name="2 Marcador de contenido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625"/>
          </a:xfrm>
        </p:spPr>
        <p:txBody>
          <a:bodyPr/>
          <a:lstStyle/>
          <a:p>
            <a:pPr eaLnBrk="1" hangingPunct="1">
              <a:buFont typeface="Wingdings" pitchFamily="2" charset="2"/>
              <a:buChar char="v"/>
            </a:pPr>
            <a:r>
              <a:rPr lang="es-ES" altLang="es-ES" sz="3600" dirty="0" smtClean="0"/>
              <a:t>Insumos </a:t>
            </a:r>
          </a:p>
          <a:p>
            <a:pPr eaLnBrk="1" hangingPunct="1">
              <a:buFont typeface="Wingdings" pitchFamily="2" charset="2"/>
              <a:buChar char="v"/>
            </a:pPr>
            <a:r>
              <a:rPr lang="es-ES" altLang="es-ES" sz="3600" dirty="0" smtClean="0"/>
              <a:t>Bibliografía</a:t>
            </a:r>
          </a:p>
          <a:p>
            <a:pPr eaLnBrk="1" hangingPunct="1">
              <a:buFont typeface="Wingdings" pitchFamily="2" charset="2"/>
              <a:buChar char="v"/>
            </a:pPr>
            <a:r>
              <a:rPr lang="es-ES" altLang="es-ES" sz="3600" dirty="0" smtClean="0"/>
              <a:t>Gastos de Publicaciones</a:t>
            </a:r>
          </a:p>
          <a:p>
            <a:pPr eaLnBrk="1" hangingPunct="1">
              <a:buFont typeface="Wingdings" pitchFamily="2" charset="2"/>
              <a:buChar char="v"/>
            </a:pPr>
            <a:r>
              <a:rPr lang="es-ES" altLang="es-ES" sz="3600" dirty="0" smtClean="0"/>
              <a:t>Servicios Técnicos Especializados</a:t>
            </a:r>
          </a:p>
          <a:p>
            <a:pPr eaLnBrk="1" hangingPunct="1">
              <a:buFont typeface="Wingdings" pitchFamily="2" charset="2"/>
              <a:buChar char="v"/>
            </a:pPr>
            <a:r>
              <a:rPr lang="es-ES" altLang="es-ES" sz="3600" dirty="0" smtClean="0"/>
              <a:t>Viajes y Viáticos </a:t>
            </a:r>
          </a:p>
          <a:p>
            <a:pPr eaLnBrk="1" hangingPunct="1">
              <a:buFont typeface="Wingdings" pitchFamily="2" charset="2"/>
              <a:buChar char="v"/>
            </a:pPr>
            <a:r>
              <a:rPr lang="es-ES" altLang="es-ES" sz="3600" dirty="0" smtClean="0"/>
              <a:t>Equipamiento</a:t>
            </a:r>
          </a:p>
          <a:p>
            <a:pPr eaLnBrk="1" hangingPunct="1">
              <a:buFont typeface="Wingdings" pitchFamily="2" charset="2"/>
              <a:buChar char="v"/>
            </a:pPr>
            <a:endParaRPr lang="es-ES" altLang="es-ES" dirty="0" smtClean="0"/>
          </a:p>
          <a:p>
            <a:pPr eaLnBrk="1" hangingPunct="1">
              <a:buFont typeface="Wingdings" pitchFamily="2" charset="2"/>
              <a:buChar char="v"/>
            </a:pPr>
            <a:endParaRPr lang="es-ES" altLang="es-ES" dirty="0" smtClean="0"/>
          </a:p>
          <a:p>
            <a:pPr eaLnBrk="1" hangingPunct="1">
              <a:buFont typeface="Wingdings" pitchFamily="2" charset="2"/>
              <a:buChar char="v"/>
            </a:pPr>
            <a:endParaRPr lang="es-ES" altLang="es-ES" dirty="0" smtClean="0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s-AR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Servicios Técnicos Especializados:</a:t>
            </a:r>
            <a:endParaRPr lang="es-AR" dirty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sz="quarter" idx="1"/>
          </p:nvPr>
        </p:nvSpPr>
        <p:spPr>
          <a:xfrm>
            <a:off x="495300" y="1317625"/>
            <a:ext cx="8229600" cy="4840288"/>
          </a:xfrm>
        </p:spPr>
        <p:txBody>
          <a:bodyPr rtlCol="0">
            <a:normAutofit lnSpcReduction="10000"/>
          </a:bodyPr>
          <a:lstStyle/>
          <a:p>
            <a:pPr marL="274320" indent="-27432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s-AR" sz="3100" dirty="0" smtClean="0"/>
              <a:t>    </a:t>
            </a:r>
            <a:endParaRPr lang="es-AR" sz="3000" dirty="0" smtClean="0"/>
          </a:p>
          <a:p>
            <a:pPr lvl="2" indent="-182880" eaLnBrk="1" fontAlgn="auto" hangingPunct="1">
              <a:spcAft>
                <a:spcPts val="0"/>
              </a:spcAft>
              <a:buClr>
                <a:schemeClr val="accent3"/>
              </a:buClr>
              <a:buFont typeface="Wingdings"/>
              <a:buChar char=""/>
              <a:defRPr/>
            </a:pPr>
            <a:r>
              <a:rPr lang="es-AR" sz="3000" dirty="0" smtClean="0"/>
              <a:t>No realizadas por los miembros del grupo de investigación;  o </a:t>
            </a:r>
          </a:p>
          <a:p>
            <a:pPr lvl="2" indent="-182880" eaLnBrk="1" fontAlgn="auto" hangingPunct="1">
              <a:spcAft>
                <a:spcPts val="0"/>
              </a:spcAft>
              <a:buClr>
                <a:schemeClr val="accent3"/>
              </a:buClr>
              <a:buFont typeface="Wingdings"/>
              <a:buChar char=""/>
              <a:defRPr/>
            </a:pPr>
            <a:r>
              <a:rPr lang="es-AR" sz="3000" dirty="0" smtClean="0"/>
              <a:t>Por UNL (si debieran rendirse: IR presentará nota a UAP justificando la razón del gasto)</a:t>
            </a:r>
          </a:p>
          <a:p>
            <a:pPr lvl="2" indent="-182880" eaLnBrk="1" fontAlgn="auto" hangingPunct="1">
              <a:spcAft>
                <a:spcPts val="0"/>
              </a:spcAft>
              <a:buClr>
                <a:schemeClr val="accent3"/>
              </a:buClr>
              <a:buFont typeface="Arial" pitchFamily="34" charset="0"/>
              <a:buNone/>
              <a:defRPr/>
            </a:pPr>
            <a:endParaRPr lang="es-AR" sz="3000" dirty="0" smtClean="0"/>
          </a:p>
          <a:p>
            <a:pPr marL="640080" lvl="1" indent="-27432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s-AR" sz="3000" dirty="0" smtClean="0"/>
              <a:t>Aclaraciones:</a:t>
            </a:r>
          </a:p>
          <a:p>
            <a:pPr lvl="2" indent="-182880" eaLnBrk="1" fontAlgn="auto" hangingPunct="1">
              <a:spcAft>
                <a:spcPts val="0"/>
              </a:spcAft>
              <a:buClr>
                <a:schemeClr val="accent3"/>
              </a:buClr>
              <a:buFont typeface="Wingdings"/>
              <a:buChar char=""/>
              <a:defRPr/>
            </a:pPr>
            <a:r>
              <a:rPr lang="es-AR" sz="3000" dirty="0" smtClean="0"/>
              <a:t> sólo “Corrección de estilo”.</a:t>
            </a:r>
          </a:p>
          <a:p>
            <a:pPr lvl="2" indent="-182880" eaLnBrk="1" fontAlgn="auto" hangingPunct="1">
              <a:spcAft>
                <a:spcPts val="0"/>
              </a:spcAft>
              <a:buClr>
                <a:schemeClr val="accent3"/>
              </a:buClr>
              <a:buFont typeface="Wingdings"/>
              <a:buChar char=""/>
              <a:defRPr/>
            </a:pPr>
            <a:r>
              <a:rPr lang="es-ES" sz="3000" dirty="0" smtClean="0"/>
              <a:t>Detallar </a:t>
            </a:r>
            <a:r>
              <a:rPr lang="es-ES" sz="3000" u="sng" dirty="0" smtClean="0"/>
              <a:t>claramente</a:t>
            </a:r>
            <a:r>
              <a:rPr lang="es-ES" sz="3000" dirty="0" smtClean="0"/>
              <a:t> el servicio prestado</a:t>
            </a:r>
            <a:r>
              <a:rPr lang="es-ES" sz="3000" b="1" dirty="0" smtClean="0"/>
              <a:t>.</a:t>
            </a:r>
            <a:r>
              <a:rPr lang="es-ES" sz="3000" dirty="0" smtClean="0"/>
              <a:t> </a:t>
            </a:r>
            <a:endParaRPr lang="es-AR" sz="3000" dirty="0" smtClean="0"/>
          </a:p>
          <a:p>
            <a:pPr marL="274320" indent="-274320" eaLnBrk="1" fontAlgn="auto" hangingPunct="1">
              <a:spcAft>
                <a:spcPts val="0"/>
              </a:spcAft>
              <a:buFont typeface="Wingdings"/>
              <a:buChar char=""/>
              <a:defRPr/>
            </a:pPr>
            <a:endParaRPr lang="es-AR" dirty="0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s-ES" sz="3600" dirty="0" smtClean="0">
                <a:solidFill>
                  <a:schemeClr val="accent1">
                    <a:lumMod val="75000"/>
                  </a:schemeClr>
                </a:solidFill>
              </a:rPr>
              <a:t>SERVICIOS TECNICOS ESPECIALIZADOS</a:t>
            </a:r>
            <a:endParaRPr lang="es-ES" sz="36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0723" name="2 Marcador de contenido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625"/>
          </a:xfrm>
        </p:spPr>
        <p:txBody>
          <a:bodyPr/>
          <a:lstStyle/>
          <a:p>
            <a:pPr eaLnBrk="1" hangingPunct="1"/>
            <a:r>
              <a:rPr lang="es-ES" altLang="es-ES" dirty="0" smtClean="0"/>
              <a:t>Noviembre 2017 Modifica el MAO: </a:t>
            </a:r>
            <a:r>
              <a:rPr lang="es-ES" altLang="es-ES" b="1" dirty="0" smtClean="0"/>
              <a:t>los</a:t>
            </a:r>
            <a:r>
              <a:rPr lang="es-ES" altLang="es-ES" dirty="0" smtClean="0"/>
              <a:t> </a:t>
            </a:r>
            <a:r>
              <a:rPr lang="es-ES" altLang="es-ES" b="1" dirty="0" smtClean="0"/>
              <a:t>gastos para la reparación y mantenimiento de equipos</a:t>
            </a:r>
          </a:p>
          <a:p>
            <a:pPr eaLnBrk="1" hangingPunct="1"/>
            <a:endParaRPr lang="es-ES" altLang="es-ES" b="1" dirty="0" smtClean="0"/>
          </a:p>
          <a:p>
            <a:pPr eaLnBrk="1" hangingPunct="1"/>
            <a:endParaRPr lang="es-ES" altLang="es-ES" b="1" dirty="0" smtClean="0"/>
          </a:p>
          <a:p>
            <a:pPr eaLnBrk="1" hangingPunct="1"/>
            <a:endParaRPr lang="es-ES" altLang="es-ES" b="1" dirty="0" smtClean="0"/>
          </a:p>
          <a:p>
            <a:pPr eaLnBrk="1" hangingPunct="1"/>
            <a:endParaRPr lang="es-ES" altLang="es-ES" b="1" dirty="0" smtClean="0"/>
          </a:p>
          <a:p>
            <a:pPr eaLnBrk="1" hangingPunct="1"/>
            <a:endParaRPr lang="es-ES" altLang="es-ES" b="1" dirty="0" smtClean="0"/>
          </a:p>
          <a:p>
            <a:pPr marL="685800" lvl="2" indent="0" eaLnBrk="1" hangingPunct="1">
              <a:buFont typeface="Arial" pitchFamily="34" charset="0"/>
              <a:buNone/>
            </a:pPr>
            <a:r>
              <a:rPr lang="es-ES" altLang="es-ES" b="1" dirty="0" smtClean="0"/>
              <a:t>	</a:t>
            </a:r>
            <a:r>
              <a:rPr lang="es-ES" altLang="es-ES" sz="3600" b="1" dirty="0" smtClean="0"/>
              <a:t>GASTOS “NO”ELEGIBLES</a:t>
            </a:r>
          </a:p>
          <a:p>
            <a:pPr eaLnBrk="1" hangingPunct="1"/>
            <a:endParaRPr lang="es-ES" altLang="es-ES" dirty="0" smtClean="0"/>
          </a:p>
        </p:txBody>
      </p:sp>
      <p:sp>
        <p:nvSpPr>
          <p:cNvPr id="5" name="4 Flecha abajo"/>
          <p:cNvSpPr/>
          <p:nvPr/>
        </p:nvSpPr>
        <p:spPr>
          <a:xfrm>
            <a:off x="3924300" y="2997200"/>
            <a:ext cx="1008063" cy="12954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ES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s-ES" dirty="0" smtClean="0">
                <a:solidFill>
                  <a:schemeClr val="accent1">
                    <a:lumMod val="75000"/>
                  </a:schemeClr>
                </a:solidFill>
              </a:rPr>
              <a:t>Viajes y VIATICOS</a:t>
            </a:r>
            <a:endParaRPr lang="es-ES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23555" name="2 Marcador de contenido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625"/>
          </a:xfrm>
        </p:spPr>
        <p:txBody>
          <a:bodyPr/>
          <a:lstStyle/>
          <a:p>
            <a:pPr eaLnBrk="1" hangingPunct="1">
              <a:buFont typeface="Wingdings" pitchFamily="2" charset="2"/>
              <a:buChar char="ü"/>
            </a:pPr>
            <a:r>
              <a:rPr lang="es-ES" altLang="es-ES" smtClean="0"/>
              <a:t>Integrantes del Equipo de Trabajo </a:t>
            </a:r>
          </a:p>
          <a:p>
            <a:pPr eaLnBrk="1" hangingPunct="1">
              <a:buFont typeface="Wingdings" pitchFamily="2" charset="2"/>
              <a:buChar char="ü"/>
            </a:pPr>
            <a:r>
              <a:rPr lang="es-ES" altLang="es-ES" smtClean="0"/>
              <a:t>Rinden con Formulario Liquidación y Rendición de Viajes y Viáticos</a:t>
            </a:r>
          </a:p>
          <a:p>
            <a:pPr eaLnBrk="1" hangingPunct="1">
              <a:buFont typeface="Wingdings" pitchFamily="2" charset="2"/>
              <a:buChar char="ü"/>
            </a:pPr>
            <a:r>
              <a:rPr lang="es-ES" altLang="es-ES" smtClean="0"/>
              <a:t>Presentar Boarding pass original o boleto</a:t>
            </a:r>
          </a:p>
          <a:p>
            <a:pPr eaLnBrk="1" hangingPunct="1">
              <a:buFont typeface="Wingdings" pitchFamily="2" charset="2"/>
              <a:buChar char="ü"/>
            </a:pPr>
            <a:r>
              <a:rPr lang="es-ES" altLang="es-ES" smtClean="0"/>
              <a:t>Documentación que avale el motivo del viaje (ej: copia certificado a congreso, simposio, etc)</a:t>
            </a:r>
          </a:p>
          <a:p>
            <a:pPr eaLnBrk="1" hangingPunct="1">
              <a:buFont typeface="Wingdings" pitchFamily="2" charset="2"/>
              <a:buChar char="ü"/>
            </a:pPr>
            <a:r>
              <a:rPr lang="es-ES" altLang="es-ES" smtClean="0"/>
              <a:t>Nafta solo </a:t>
            </a:r>
            <a:r>
              <a:rPr lang="es-ES" altLang="es-ES" u="sng" smtClean="0"/>
              <a:t>YPF </a:t>
            </a:r>
          </a:p>
          <a:p>
            <a:pPr eaLnBrk="1" hangingPunct="1">
              <a:buClr>
                <a:srgbClr val="93A299"/>
              </a:buClr>
              <a:buFont typeface="Wingdings" pitchFamily="2" charset="2"/>
              <a:buChar char="ü"/>
            </a:pPr>
            <a:r>
              <a:rPr lang="es-AR" altLang="es-AR" smtClean="0">
                <a:solidFill>
                  <a:srgbClr val="564B3C"/>
                </a:solidFill>
              </a:rPr>
              <a:t>Pasajes aéreos: Dto. PEN 1191/92: obligación de comprar en </a:t>
            </a:r>
            <a:r>
              <a:rPr lang="es-AR" altLang="es-AR" u="sng" smtClean="0">
                <a:solidFill>
                  <a:srgbClr val="564B3C"/>
                </a:solidFill>
              </a:rPr>
              <a:t>Aerolíneas Argentinas SA o Austral</a:t>
            </a:r>
            <a:r>
              <a:rPr lang="es-AR" altLang="es-AR" smtClean="0">
                <a:solidFill>
                  <a:srgbClr val="564B3C"/>
                </a:solidFill>
              </a:rPr>
              <a:t>.</a:t>
            </a:r>
          </a:p>
          <a:p>
            <a:pPr eaLnBrk="1" hangingPunct="1">
              <a:buFont typeface="Wingdings" pitchFamily="2" charset="2"/>
              <a:buChar char="ü"/>
            </a:pPr>
            <a:endParaRPr lang="es-ES" altLang="es-ES" smtClean="0"/>
          </a:p>
          <a:p>
            <a:pPr eaLnBrk="1" hangingPunct="1">
              <a:buFont typeface="Wingdings" pitchFamily="2" charset="2"/>
              <a:buChar char="ü"/>
            </a:pPr>
            <a:endParaRPr lang="es-ES" altLang="es-ES" smtClean="0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irador">
  <a:themeElements>
    <a:clrScheme name="Mirador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Mirador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Mirador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Mirador">
    <a:dk1>
      <a:sysClr val="windowText" lastClr="000000"/>
    </a:dk1>
    <a:lt1>
      <a:sysClr val="window" lastClr="FFFFFF"/>
    </a:lt1>
    <a:dk2>
      <a:srgbClr val="575F6D"/>
    </a:dk2>
    <a:lt2>
      <a:srgbClr val="FFF39D"/>
    </a:lt2>
    <a:accent1>
      <a:srgbClr val="FE8637"/>
    </a:accent1>
    <a:accent2>
      <a:srgbClr val="7598D9"/>
    </a:accent2>
    <a:accent3>
      <a:srgbClr val="B32C16"/>
    </a:accent3>
    <a:accent4>
      <a:srgbClr val="F5CD2D"/>
    </a:accent4>
    <a:accent5>
      <a:srgbClr val="AEBAD5"/>
    </a:accent5>
    <a:accent6>
      <a:srgbClr val="777C84"/>
    </a:accent6>
    <a:hlink>
      <a:srgbClr val="D2611C"/>
    </a:hlink>
    <a:folHlink>
      <a:srgbClr val="3B435B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3430</TotalTime>
  <Words>2235</Words>
  <Application>Microsoft Office PowerPoint</Application>
  <PresentationFormat>Presentación en pantalla (4:3)</PresentationFormat>
  <Paragraphs>458</Paragraphs>
  <Slides>44</Slides>
  <Notes>31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44</vt:i4>
      </vt:variant>
    </vt:vector>
  </HeadingPairs>
  <TitlesOfParts>
    <vt:vector size="45" baseType="lpstr">
      <vt:lpstr>Mirador</vt:lpstr>
      <vt:lpstr>  </vt:lpstr>
      <vt:lpstr>Fechas importantes:</vt:lpstr>
      <vt:lpstr>Presentación de PowerPoint</vt:lpstr>
      <vt:lpstr>Desembolsos ANPCyT</vt:lpstr>
      <vt:lpstr>Cronograma de Rendiciones:</vt:lpstr>
      <vt:lpstr>Rubros financiables</vt:lpstr>
      <vt:lpstr>Servicios Técnicos Especializados:</vt:lpstr>
      <vt:lpstr>SERVICIOS TECNICOS ESPECIALIZADOS</vt:lpstr>
      <vt:lpstr>Viajes y VIATICOS</vt:lpstr>
      <vt:lpstr>Viajes y viáticos</vt:lpstr>
      <vt:lpstr>Viajes y viaticos</vt:lpstr>
      <vt:lpstr>Viáticos Nacionales </vt:lpstr>
      <vt:lpstr>Viáticos Nacionales</vt:lpstr>
      <vt:lpstr>Viáticos internacionales</vt:lpstr>
      <vt:lpstr> Equipamiento </vt:lpstr>
      <vt:lpstr>Compras conjuntas: </vt:lpstr>
      <vt:lpstr>Gastos “No elegibles”</vt:lpstr>
      <vt:lpstr> Normas sobre adquisiciones</vt:lpstr>
      <vt:lpstr>     Toma de Precios </vt:lpstr>
      <vt:lpstr>Toma de Precios </vt:lpstr>
      <vt:lpstr>Concurso de Precios:</vt:lpstr>
      <vt:lpstr>Comparación de Precios</vt:lpstr>
      <vt:lpstr>Compra Directa</vt:lpstr>
      <vt:lpstr>Compra Directa</vt:lpstr>
      <vt:lpstr> Compra de Bienes en el exterior -exención impositiva ROECyT- </vt:lpstr>
      <vt:lpstr>Pagos: </vt:lpstr>
      <vt:lpstr>MEDIOS DE Pagos: </vt:lpstr>
      <vt:lpstr>Tipos de desembolsos al Director</vt:lpstr>
      <vt:lpstr>Presentación de PowerPoint</vt:lpstr>
      <vt:lpstr>Desembolsos a proveedores:</vt:lpstr>
      <vt:lpstr>Emisión de la factura: </vt:lpstr>
      <vt:lpstr>REQUISITOS DE la factura:</vt:lpstr>
      <vt:lpstr>REQUISITOS DE la factura:</vt:lpstr>
      <vt:lpstr>Presentación de PowerPoint</vt:lpstr>
      <vt:lpstr> BECAS:</vt:lpstr>
      <vt:lpstr>Importante:</vt:lpstr>
      <vt:lpstr>Procedimiento de selección:</vt:lpstr>
      <vt:lpstr>Designación:</vt:lpstr>
      <vt:lpstr>Ejecución:</vt:lpstr>
      <vt:lpstr>Presentación de PowerPoint</vt:lpstr>
      <vt:lpstr>Modificaciones al proyecto:</vt:lpstr>
      <vt:lpstr>APORTE DE LA CONTRAPARTE:</vt:lpstr>
      <vt:lpstr>Informes Técnicos (ITA / ITCF)</vt:lpstr>
      <vt:lpstr>Para comunicarse con nosotros:</vt:lpstr>
    </vt:vector>
  </TitlesOfParts>
  <Company>UNL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Administración de Proyectos de Investigación</dc:title>
  <dc:creator>María Marta</dc:creator>
  <cp:lastModifiedBy>i-mag</cp:lastModifiedBy>
  <cp:revision>464</cp:revision>
  <cp:lastPrinted>2016-12-06T15:46:33Z</cp:lastPrinted>
  <dcterms:created xsi:type="dcterms:W3CDTF">2011-08-12T13:51:39Z</dcterms:created>
  <dcterms:modified xsi:type="dcterms:W3CDTF">2017-12-22T12:25:20Z</dcterms:modified>
</cp:coreProperties>
</file>