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12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6" r:id="rId9"/>
    <p:sldId id="264" r:id="rId10"/>
    <p:sldId id="265" r:id="rId11"/>
  </p:sldIdLst>
  <p:sldSz cx="12192000" cy="6858000"/>
  <p:notesSz cx="9942513" cy="67611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63179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16C59-AE39-497E-A980-8BA95545EADC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63179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60EE2-01FD-4A70-9175-A51B113EED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8199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04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737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851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749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6509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58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901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230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64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306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62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708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405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94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796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59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86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6E0BCE-3DF7-4C0A-B246-1CC1DBF8F516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881D92B-275E-445D-B9BB-069D4518CE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969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30581" y="1981409"/>
            <a:ext cx="7772400" cy="1463040"/>
          </a:xfrm>
        </p:spPr>
        <p:txBody>
          <a:bodyPr>
            <a:normAutofit/>
          </a:bodyPr>
          <a:lstStyle/>
          <a:p>
            <a:r>
              <a:rPr lang="es-ES" sz="8000" dirty="0" smtClean="0"/>
              <a:t>CAI+D 2024</a:t>
            </a:r>
            <a:endParaRPr lang="es-ES" sz="8000" dirty="0"/>
          </a:p>
        </p:txBody>
      </p:sp>
    </p:spTree>
    <p:extLst>
      <p:ext uri="{BB962C8B-B14F-4D97-AF65-F5344CB8AC3E}">
        <p14:creationId xmlns:p14="http://schemas.microsoft.com/office/powerpoint/2010/main" val="964239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6183" y="926713"/>
            <a:ext cx="9601196" cy="1303867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Cualquier duda o consulta comunicarse por </a:t>
            </a:r>
            <a:r>
              <a:rPr lang="es-ES" b="1" dirty="0" err="1" smtClean="0"/>
              <a:t>tel</a:t>
            </a:r>
            <a:r>
              <a:rPr lang="es-ES" b="1" smtClean="0"/>
              <a:t>: </a:t>
            </a:r>
            <a:r>
              <a:rPr lang="es-ES" b="1" smtClean="0"/>
              <a:t>4587800 </a:t>
            </a:r>
            <a:r>
              <a:rPr lang="es-ES" b="1" dirty="0" err="1" smtClean="0"/>
              <a:t>int</a:t>
            </a:r>
            <a:r>
              <a:rPr lang="es-ES" b="1" dirty="0" smtClean="0"/>
              <a:t> 1080-1083 y/o correo electrónico</a:t>
            </a:r>
            <a:r>
              <a:rPr lang="es-ES" dirty="0" smtClean="0"/>
              <a:t>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2108" y="2944859"/>
            <a:ext cx="10349345" cy="1336195"/>
          </a:xfrm>
        </p:spPr>
        <p:txBody>
          <a:bodyPr>
            <a:noAutofit/>
          </a:bodyPr>
          <a:lstStyle/>
          <a:p>
            <a:r>
              <a:rPr lang="es-ES" sz="3200" u="sng" smtClean="0"/>
              <a:t>FCA-FCV-FBCB-FIQ-FCM-FCJS-CUG</a:t>
            </a:r>
            <a:r>
              <a:rPr lang="es-ES" sz="3200" smtClean="0"/>
              <a:t>:   </a:t>
            </a:r>
            <a:r>
              <a:rPr lang="es-ES" sz="3200" dirty="0" smtClean="0"/>
              <a:t>Eugenia Albanese -   </a:t>
            </a:r>
            <a:r>
              <a:rPr lang="es-ES" sz="3200" dirty="0"/>
              <a:t>ealbanese@unl.edu.ar</a:t>
            </a:r>
          </a:p>
          <a:p>
            <a:r>
              <a:rPr lang="es-ES" sz="3200" u="sng" dirty="0" smtClean="0"/>
              <a:t>FCE-FADU-FHUC-FICH</a:t>
            </a:r>
            <a:r>
              <a:rPr lang="es-ES" sz="3200" dirty="0" smtClean="0"/>
              <a:t>:  Laura </a:t>
            </a:r>
            <a:r>
              <a:rPr lang="es-ES" sz="3200" dirty="0" err="1" smtClean="0"/>
              <a:t>Hilbe</a:t>
            </a:r>
            <a:r>
              <a:rPr lang="es-ES" sz="3200" dirty="0" smtClean="0"/>
              <a:t> lhilbe@rectorado.unl.edu.ar</a:t>
            </a:r>
          </a:p>
          <a:p>
            <a:pPr marL="0" indent="0" algn="ctr">
              <a:buNone/>
            </a:pPr>
            <a:r>
              <a:rPr lang="es-ES" sz="4000" b="1" dirty="0" smtClean="0"/>
              <a:t>Muchas Gracias!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5793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Presupuesto	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módulos actualizables y de acuerdo a disponibilidad presupuestaria. (serán publicados e informados)</a:t>
            </a:r>
          </a:p>
          <a:p>
            <a:r>
              <a:rPr lang="es-ES" dirty="0" smtClean="0"/>
              <a:t>Se actualiza directamente en cada rubro presupuestado originariamente.</a:t>
            </a:r>
          </a:p>
          <a:p>
            <a:r>
              <a:rPr lang="es-ES" dirty="0" smtClean="0"/>
              <a:t>Para cambios de rubro: Se envía nota por correo electrónico mencionando los rubros afectados e importes con una breve justificación. Solo para cambios entre Bienes Corrientes y de Capital.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412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Solicitudes de Fondos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95401" y="2556932"/>
            <a:ext cx="9815944" cy="3318936"/>
          </a:xfrm>
        </p:spPr>
        <p:txBody>
          <a:bodyPr>
            <a:normAutofit/>
          </a:bodyPr>
          <a:lstStyle/>
          <a:p>
            <a:r>
              <a:rPr lang="es-ES" sz="4800" dirty="0" smtClean="0"/>
              <a:t>Liquidación y Pago</a:t>
            </a:r>
          </a:p>
          <a:p>
            <a:r>
              <a:rPr lang="es-ES" sz="4800" dirty="0" smtClean="0"/>
              <a:t>Adelantos a Responsables </a:t>
            </a:r>
            <a:r>
              <a:rPr lang="es-ES" sz="3200" dirty="0" smtClean="0"/>
              <a:t>(excepcionalmente)</a:t>
            </a:r>
          </a:p>
          <a:p>
            <a:r>
              <a:rPr lang="es-ES" sz="4800" dirty="0" smtClean="0"/>
              <a:t>Reintegro de Fondos </a:t>
            </a:r>
            <a:r>
              <a:rPr lang="es-ES" sz="3200" dirty="0" smtClean="0"/>
              <a:t>(excepcionalmente)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0019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7309" y="858981"/>
            <a:ext cx="10875819" cy="5098473"/>
          </a:xfrm>
        </p:spPr>
        <p:txBody>
          <a:bodyPr/>
          <a:lstStyle/>
          <a:p>
            <a:pPr marL="0" indent="0">
              <a:buNone/>
            </a:pPr>
            <a:r>
              <a:rPr lang="es-ES" sz="3200" b="1" u="sng" dirty="0" smtClean="0"/>
              <a:t>Recordamos que</a:t>
            </a:r>
            <a:r>
              <a:rPr lang="es-ES" b="1" dirty="0" smtClean="0"/>
              <a:t>:</a:t>
            </a:r>
          </a:p>
          <a:p>
            <a:pPr marL="0" indent="0">
              <a:buNone/>
            </a:pPr>
            <a:endParaRPr lang="es-E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 todos los comprobantes deben ser extendidos a:</a:t>
            </a:r>
          </a:p>
          <a:p>
            <a:pPr>
              <a:buFont typeface="Wingdings" panose="05000000000000000000" pitchFamily="2" charset="2"/>
              <a:buChar char="v"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Al momento de cada solicitud de fondos se verifica que cada investigador se encuentre en condiciones de recibir fondos, o sea no encontrarse inhibido por adeudar rendiciones pendientes con la Universidad y/o no haber subsanado observaciones formuladas por la Dirección de Rendiciones de Cuentas. </a:t>
            </a:r>
          </a:p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endParaRPr lang="es-ES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7204364" y="512618"/>
            <a:ext cx="3837709" cy="2479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0000"/>
                </a:solidFill>
              </a:rPr>
              <a:t>UNL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0000"/>
                </a:solidFill>
              </a:rPr>
              <a:t>CUIT 30-5466667055-0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0000"/>
                </a:solidFill>
              </a:rPr>
              <a:t>IVA Exento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0000"/>
                </a:solidFill>
              </a:rPr>
              <a:t>Facturas B o C (</a:t>
            </a:r>
            <a:r>
              <a:rPr lang="es-ES" sz="2400" u="sng" dirty="0" smtClean="0">
                <a:solidFill>
                  <a:srgbClr val="FF0000"/>
                </a:solidFill>
              </a:rPr>
              <a:t>nunca A, ni tampoco a Consumidor Final</a:t>
            </a:r>
            <a:r>
              <a:rPr lang="es-ES" sz="24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88658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u="sng" dirty="0" smtClean="0"/>
              <a:t>Liquidación y Pago (</a:t>
            </a:r>
            <a:r>
              <a:rPr lang="es-ES" sz="3600" u="sng" dirty="0" smtClean="0"/>
              <a:t>montos de hasta $1.200.00)</a:t>
            </a:r>
            <a:endParaRPr lang="es-ES" sz="3600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600" dirty="0" smtClean="0"/>
              <a:t>Se envía el comprobante en condición de venta “cuenta corriente” y este posteriormente es abonado directamente por Tesorería General. </a:t>
            </a:r>
          </a:p>
          <a:p>
            <a:pPr algn="just"/>
            <a:r>
              <a:rPr lang="es-ES" sz="3600" dirty="0" smtClean="0"/>
              <a:t>Se aclara que la UNL es agente de retención de impuestos.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43688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u="sng" dirty="0" smtClean="0"/>
              <a:t>Adelantos de Fondos</a:t>
            </a:r>
            <a:endParaRPr lang="es-ES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95401" y="2556932"/>
            <a:ext cx="9912926" cy="3318936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Se solicita por correo electrónico y los fondos son depositados en la tarjeta precargable del Director/a de Proyecto.</a:t>
            </a:r>
          </a:p>
          <a:p>
            <a:r>
              <a:rPr lang="es-ES" dirty="0" smtClean="0"/>
              <a:t>Desde el día en que se depositan los fondos se cuenta con un plazo máximo e improrrogable de 3 (tres) meses para su rendición, (o devolución de fondos no utilizados) de lo contrario quedará inhibido para recibir cualquier otro fondo de la Universidad. Y posteriormente </a:t>
            </a:r>
            <a:r>
              <a:rPr lang="es-ES" dirty="0"/>
              <a:t>la Dirección de Asuntos </a:t>
            </a:r>
            <a:r>
              <a:rPr lang="es-ES" dirty="0" smtClean="0"/>
              <a:t>Jurídicos procederá a iniciar las acciones legales correspondientes (Res 313/2001 y 352/2001) </a:t>
            </a:r>
          </a:p>
          <a:p>
            <a:r>
              <a:rPr lang="es-ES" dirty="0" smtClean="0"/>
              <a:t>Es excepcional, ya que se busca que sea utilizado para gastos cuyos comprobantes por alguna razón justificada, no puedan ser enviados por el método de Liquidación y Pago. Ejemplo un traslado a Congresos.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905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6855" y="963660"/>
            <a:ext cx="9601196" cy="33189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/>
              <a:t>Los comprobantes tienen que ser con fecha posterior al día de recepción de los fondos y emitidos en condición de venta </a:t>
            </a:r>
            <a:r>
              <a:rPr lang="es-ES" b="1" dirty="0" smtClean="0"/>
              <a:t>“contado”.  </a:t>
            </a:r>
            <a:r>
              <a:rPr lang="es-ES" dirty="0" smtClean="0"/>
              <a:t>No se aceptan pagos con tarjeta de crédito.</a:t>
            </a:r>
          </a:p>
          <a:p>
            <a:pPr algn="just"/>
            <a:r>
              <a:rPr lang="es-ES" dirty="0" smtClean="0"/>
              <a:t>Una vez ejecutado se deben cargar todos los datos de los comprobantes en el sistema JANO ingresando con su número de DNI, y conformar posteriormente un único archivo de </a:t>
            </a:r>
            <a:r>
              <a:rPr lang="es-ES" dirty="0" err="1" smtClean="0"/>
              <a:t>pdf</a:t>
            </a:r>
            <a:r>
              <a:rPr lang="es-ES" dirty="0" smtClean="0"/>
              <a:t> para ser enviado por correo electrónico a la SCAyT. (el mismo debe contener carátula, relacionado de gastos y comprobantes)</a:t>
            </a:r>
          </a:p>
          <a:p>
            <a:pPr algn="just"/>
            <a:r>
              <a:rPr lang="es-ES" dirty="0" smtClean="0"/>
              <a:t>Cabe aclarar que las rendiciones son aprobadas cuando se han subsanado las </a:t>
            </a:r>
            <a:r>
              <a:rPr lang="es-ES" dirty="0"/>
              <a:t>observaciones formuladas </a:t>
            </a:r>
            <a:r>
              <a:rPr lang="es-ES" dirty="0" smtClean="0"/>
              <a:t>de </a:t>
            </a:r>
            <a:r>
              <a:rPr lang="es-ES" dirty="0"/>
              <a:t>la Dirección de Rendiciones de Cuentas. 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017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83672" y="1582294"/>
            <a:ext cx="10002981" cy="349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s-ES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Se presentan por mail en un único archivo de </a:t>
            </a:r>
            <a:r>
              <a:rPr lang="es-ES" sz="24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pdf</a:t>
            </a:r>
            <a:r>
              <a:rPr lang="es-ES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todos los comprobantes de gastos “ya efectuados” solicitando un Reintegro.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s-ES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El monto total posteriormente es depositado en la cuenta sueldo del Director/a de Proyecto.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s-ES" sz="2400" u="sng" dirty="0">
                <a:solidFill>
                  <a:prstClr val="black">
                    <a:lumMod val="85000"/>
                    <a:lumOff val="15000"/>
                  </a:prstClr>
                </a:solidFill>
              </a:rPr>
              <a:t>Se trata de gastos que por alguna razón</a:t>
            </a:r>
            <a:r>
              <a:rPr lang="es-ES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: *** Sus comprobantes no puedan ser enviados por el método de Liquidación y Pago *** Como así también que por la urgencia o necesidad tuvo que ser cancelado directamente por el Director.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s-ES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Los comprobantes deben ser extendidos en condición de venta “contado”. </a:t>
            </a:r>
            <a:r>
              <a:rPr lang="es-ES" sz="2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endParaRPr lang="es-ES" sz="24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33054" y="872836"/>
            <a:ext cx="90470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u="sng" dirty="0" smtClean="0"/>
              <a:t>Reintegros de Gastos</a:t>
            </a:r>
            <a:endParaRPr lang="es-ES" sz="4400" u="sng" dirty="0"/>
          </a:p>
        </p:txBody>
      </p:sp>
    </p:spTree>
    <p:extLst>
      <p:ext uri="{BB962C8B-B14F-4D97-AF65-F5344CB8AC3E}">
        <p14:creationId xmlns:p14="http://schemas.microsoft.com/office/powerpoint/2010/main" val="1833486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Otras Consideraciones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95401" y="2556932"/>
            <a:ext cx="9601196" cy="3649904"/>
          </a:xfrm>
        </p:spPr>
        <p:txBody>
          <a:bodyPr/>
          <a:lstStyle/>
          <a:p>
            <a:r>
              <a:rPr lang="es-ES" u="sng" dirty="0" smtClean="0"/>
              <a:t>Bienes de Uso</a:t>
            </a:r>
            <a:r>
              <a:rPr lang="es-ES" dirty="0" smtClean="0"/>
              <a:t>: Solo por Liquidación y Pago, se acompaña a la factura la nota de incorporación al Patrimonio de Universidad firmada por el responsable y la máxima autoridad de la Unidad Académica.</a:t>
            </a:r>
          </a:p>
          <a:p>
            <a:r>
              <a:rPr lang="es-ES" u="sng" dirty="0" smtClean="0"/>
              <a:t>Pagos al Exterior</a:t>
            </a:r>
            <a:r>
              <a:rPr lang="es-ES" dirty="0" smtClean="0"/>
              <a:t>: solo se realizan mediante Tarjeta de Crédito Institucional, por lo cual se recomienda consultar “ANTES” a la SCAyT.</a:t>
            </a:r>
          </a:p>
          <a:p>
            <a:r>
              <a:rPr lang="es-ES" u="sng" dirty="0" smtClean="0"/>
              <a:t>Altas y Bajas de miembros</a:t>
            </a:r>
            <a:r>
              <a:rPr lang="es-ES" dirty="0" smtClean="0"/>
              <a:t> dentro del Proyecto: se inicia Expediente Electrónico por intermedio de la Unidad Académica correspondiente.</a:t>
            </a:r>
          </a:p>
          <a:p>
            <a:r>
              <a:rPr lang="es-ES" u="sng" dirty="0" smtClean="0"/>
              <a:t>Alta de Proveedores</a:t>
            </a:r>
            <a:r>
              <a:rPr lang="es-ES" dirty="0" smtClean="0"/>
              <a:t>: se envían los datos a proveedores@unl.edu.ar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69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ánico">
  <a:themeElements>
    <a:clrScheme name="Orgánico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ánico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ánic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97</TotalTime>
  <Words>655</Words>
  <Application>Microsoft Office PowerPoint</Application>
  <PresentationFormat>Panorámica</PresentationFormat>
  <Paragraphs>43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Garamond</vt:lpstr>
      <vt:lpstr>Wingdings</vt:lpstr>
      <vt:lpstr>Orgánico</vt:lpstr>
      <vt:lpstr>CAI+D 2024</vt:lpstr>
      <vt:lpstr>Presupuesto </vt:lpstr>
      <vt:lpstr>Solicitudes de Fondos</vt:lpstr>
      <vt:lpstr>Presentación de PowerPoint</vt:lpstr>
      <vt:lpstr>Liquidación y Pago (montos de hasta $1.200.00)</vt:lpstr>
      <vt:lpstr>Adelantos de Fondos</vt:lpstr>
      <vt:lpstr>Presentación de PowerPoint</vt:lpstr>
      <vt:lpstr>Presentación de PowerPoint</vt:lpstr>
      <vt:lpstr>Otras Consideraciones</vt:lpstr>
      <vt:lpstr>Cualquier duda o consulta comunicarse por tel: 4587800 int 1080-1083 y/o correo electrónico: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CAI+D 2024</dc:title>
  <dc:creator>Laura</dc:creator>
  <cp:lastModifiedBy>Laura</cp:lastModifiedBy>
  <cp:revision>21</cp:revision>
  <cp:lastPrinted>2025-02-20T13:36:55Z</cp:lastPrinted>
  <dcterms:created xsi:type="dcterms:W3CDTF">2025-02-17T10:53:18Z</dcterms:created>
  <dcterms:modified xsi:type="dcterms:W3CDTF">2025-02-21T14:36:44Z</dcterms:modified>
</cp:coreProperties>
</file>